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nardossolomon.com"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20605" r="0" b="-5060"/>
            </a:stretch>
          </a:blipFill>
        </p:spPr>
      </p:sp>
      <p:grpSp>
        <p:nvGrpSpPr>
          <p:cNvPr name="Group 3" id="3"/>
          <p:cNvGrpSpPr/>
          <p:nvPr/>
        </p:nvGrpSpPr>
        <p:grpSpPr>
          <a:xfrm rot="0">
            <a:off x="7435760" y="5213692"/>
            <a:ext cx="19164341" cy="5253037"/>
            <a:chOff x="0" y="0"/>
            <a:chExt cx="1922019" cy="526835"/>
          </a:xfrm>
        </p:grpSpPr>
        <p:sp>
          <p:nvSpPr>
            <p:cNvPr name="Freeform 4" id="4"/>
            <p:cNvSpPr/>
            <p:nvPr/>
          </p:nvSpPr>
          <p:spPr>
            <a:xfrm flipH="false" flipV="false" rot="0">
              <a:off x="5062" y="0"/>
              <a:ext cx="1911895" cy="526835"/>
            </a:xfrm>
            <a:custGeom>
              <a:avLst/>
              <a:gdLst/>
              <a:ahLst/>
              <a:cxnLst/>
              <a:rect r="r" b="b" t="t" l="l"/>
              <a:pathLst>
                <a:path h="526835" w="1911895">
                  <a:moveTo>
                    <a:pt x="216317" y="0"/>
                  </a:moveTo>
                  <a:lnTo>
                    <a:pt x="1898778" y="0"/>
                  </a:lnTo>
                  <a:cubicBezTo>
                    <a:pt x="1902890" y="0"/>
                    <a:pt x="1906737" y="2026"/>
                    <a:pt x="1909063" y="5416"/>
                  </a:cubicBezTo>
                  <a:cubicBezTo>
                    <a:pt x="1911389" y="8806"/>
                    <a:pt x="1911895" y="13125"/>
                    <a:pt x="1910415" y="16961"/>
                  </a:cubicBezTo>
                  <a:lnTo>
                    <a:pt x="1720299" y="509874"/>
                  </a:lnTo>
                  <a:cubicBezTo>
                    <a:pt x="1716357" y="520094"/>
                    <a:pt x="1706533" y="526835"/>
                    <a:pt x="1695578" y="526835"/>
                  </a:cubicBezTo>
                  <a:lnTo>
                    <a:pt x="13117" y="526835"/>
                  </a:lnTo>
                  <a:cubicBezTo>
                    <a:pt x="9006" y="526835"/>
                    <a:pt x="5158" y="524809"/>
                    <a:pt x="2832" y="521418"/>
                  </a:cubicBezTo>
                  <a:cubicBezTo>
                    <a:pt x="506" y="518028"/>
                    <a:pt x="0" y="513710"/>
                    <a:pt x="1480" y="509874"/>
                  </a:cubicBezTo>
                  <a:lnTo>
                    <a:pt x="191596" y="16961"/>
                  </a:lnTo>
                  <a:cubicBezTo>
                    <a:pt x="195538" y="6741"/>
                    <a:pt x="205363" y="0"/>
                    <a:pt x="216317" y="0"/>
                  </a:cubicBezTo>
                  <a:close/>
                </a:path>
              </a:pathLst>
            </a:custGeom>
            <a:solidFill>
              <a:srgbClr val="000000"/>
            </a:solidFill>
            <a:ln cap="rnd">
              <a:noFill/>
              <a:prstDash val="solid"/>
              <a:round/>
            </a:ln>
          </p:spPr>
        </p:sp>
        <p:sp>
          <p:nvSpPr>
            <p:cNvPr name="TextBox 5" id="5"/>
            <p:cNvSpPr txBox="true"/>
            <p:nvPr/>
          </p:nvSpPr>
          <p:spPr>
            <a:xfrm>
              <a:off x="101600" y="-38100"/>
              <a:ext cx="1718819"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154295" y="878168"/>
            <a:ext cx="10984424" cy="9087884"/>
            <a:chOff x="0" y="0"/>
            <a:chExt cx="627494" cy="519153"/>
          </a:xfrm>
        </p:grpSpPr>
        <p:sp>
          <p:nvSpPr>
            <p:cNvPr name="Freeform 7" id="7"/>
            <p:cNvSpPr/>
            <p:nvPr/>
          </p:nvSpPr>
          <p:spPr>
            <a:xfrm flipH="false" flipV="false" rot="0">
              <a:off x="11937" y="0"/>
              <a:ext cx="603621" cy="519153"/>
            </a:xfrm>
            <a:custGeom>
              <a:avLst/>
              <a:gdLst/>
              <a:ahLst/>
              <a:cxnLst/>
              <a:rect r="r" b="b" t="t" l="l"/>
              <a:pathLst>
                <a:path h="519153" w="603621">
                  <a:moveTo>
                    <a:pt x="233552" y="0"/>
                  </a:moveTo>
                  <a:lnTo>
                    <a:pt x="573269" y="0"/>
                  </a:lnTo>
                  <a:cubicBezTo>
                    <a:pt x="582808" y="0"/>
                    <a:pt x="591730" y="4713"/>
                    <a:pt x="597107" y="12592"/>
                  </a:cubicBezTo>
                  <a:cubicBezTo>
                    <a:pt x="602484" y="20470"/>
                    <a:pt x="603621" y="30497"/>
                    <a:pt x="600144" y="39380"/>
                  </a:cubicBezTo>
                  <a:lnTo>
                    <a:pt x="427771" y="479773"/>
                  </a:lnTo>
                  <a:cubicBezTo>
                    <a:pt x="418475" y="503524"/>
                    <a:pt x="395574" y="519153"/>
                    <a:pt x="370069" y="519153"/>
                  </a:cubicBezTo>
                  <a:lnTo>
                    <a:pt x="30352" y="519153"/>
                  </a:lnTo>
                  <a:cubicBezTo>
                    <a:pt x="20813" y="519153"/>
                    <a:pt x="11890" y="514440"/>
                    <a:pt x="6513" y="506561"/>
                  </a:cubicBezTo>
                  <a:cubicBezTo>
                    <a:pt x="1137" y="498682"/>
                    <a:pt x="0" y="488656"/>
                    <a:pt x="3476" y="479773"/>
                  </a:cubicBezTo>
                  <a:lnTo>
                    <a:pt x="175850" y="39380"/>
                  </a:lnTo>
                  <a:cubicBezTo>
                    <a:pt x="185146" y="15628"/>
                    <a:pt x="208046" y="0"/>
                    <a:pt x="233552" y="0"/>
                  </a:cubicBezTo>
                  <a:close/>
                </a:path>
              </a:pathLst>
            </a:custGeom>
            <a:solidFill>
              <a:srgbClr val="F27C22"/>
            </a:solidFill>
          </p:spPr>
        </p:sp>
        <p:sp>
          <p:nvSpPr>
            <p:cNvPr name="TextBox 8" id="8"/>
            <p:cNvSpPr txBox="true"/>
            <p:nvPr/>
          </p:nvSpPr>
          <p:spPr>
            <a:xfrm>
              <a:off x="101600" y="-38100"/>
              <a:ext cx="424294" cy="55725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8719456" y="1102812"/>
            <a:ext cx="9816002" cy="8581332"/>
            <a:chOff x="0" y="0"/>
            <a:chExt cx="627430" cy="548511"/>
          </a:xfrm>
        </p:grpSpPr>
        <p:sp>
          <p:nvSpPr>
            <p:cNvPr name="Freeform 10" id="10"/>
            <p:cNvSpPr/>
            <p:nvPr/>
          </p:nvSpPr>
          <p:spPr>
            <a:xfrm flipH="false" flipV="false" rot="0">
              <a:off x="8463" y="0"/>
              <a:ext cx="610504" cy="548511"/>
            </a:xfrm>
            <a:custGeom>
              <a:avLst/>
              <a:gdLst/>
              <a:ahLst/>
              <a:cxnLst/>
              <a:rect r="r" b="b" t="t" l="l"/>
              <a:pathLst>
                <a:path h="548511" w="610504">
                  <a:moveTo>
                    <a:pt x="226285" y="0"/>
                  </a:moveTo>
                  <a:lnTo>
                    <a:pt x="587419" y="0"/>
                  </a:lnTo>
                  <a:cubicBezTo>
                    <a:pt x="594605" y="0"/>
                    <a:pt x="601336" y="3516"/>
                    <a:pt x="605441" y="9414"/>
                  </a:cubicBezTo>
                  <a:cubicBezTo>
                    <a:pt x="609545" y="15312"/>
                    <a:pt x="610504" y="22845"/>
                    <a:pt x="608008" y="29583"/>
                  </a:cubicBezTo>
                  <a:lnTo>
                    <a:pt x="426727" y="518928"/>
                  </a:lnTo>
                  <a:cubicBezTo>
                    <a:pt x="420140" y="536709"/>
                    <a:pt x="403181" y="548511"/>
                    <a:pt x="384219" y="548511"/>
                  </a:cubicBezTo>
                  <a:lnTo>
                    <a:pt x="23085" y="548511"/>
                  </a:lnTo>
                  <a:cubicBezTo>
                    <a:pt x="15899" y="548511"/>
                    <a:pt x="9169" y="544995"/>
                    <a:pt x="5064" y="539097"/>
                  </a:cubicBezTo>
                  <a:cubicBezTo>
                    <a:pt x="959" y="533199"/>
                    <a:pt x="0" y="525666"/>
                    <a:pt x="2496" y="518928"/>
                  </a:cubicBezTo>
                  <a:lnTo>
                    <a:pt x="183778" y="29583"/>
                  </a:lnTo>
                  <a:cubicBezTo>
                    <a:pt x="190365" y="11802"/>
                    <a:pt x="207323" y="0"/>
                    <a:pt x="226285" y="0"/>
                  </a:cubicBezTo>
                  <a:close/>
                </a:path>
              </a:pathLst>
            </a:custGeom>
            <a:solidFill>
              <a:srgbClr val="FFFFFF"/>
            </a:solidFill>
          </p:spPr>
        </p:sp>
        <p:sp>
          <p:nvSpPr>
            <p:cNvPr name="TextBox 11" id="11"/>
            <p:cNvSpPr txBox="true"/>
            <p:nvPr/>
          </p:nvSpPr>
          <p:spPr>
            <a:xfrm>
              <a:off x="101600" y="-38100"/>
              <a:ext cx="424230" cy="58661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9138214" y="1321100"/>
            <a:ext cx="8947109" cy="8182857"/>
            <a:chOff x="0" y="0"/>
            <a:chExt cx="8961184" cy="8195729"/>
          </a:xfrm>
        </p:grpSpPr>
        <p:sp>
          <p:nvSpPr>
            <p:cNvPr name="Freeform 13" id="13"/>
            <p:cNvSpPr/>
            <p:nvPr/>
          </p:nvSpPr>
          <p:spPr>
            <a:xfrm flipH="false" flipV="false" rot="0">
              <a:off x="0" y="0"/>
              <a:ext cx="9021699" cy="8195691"/>
            </a:xfrm>
            <a:custGeom>
              <a:avLst/>
              <a:gdLst/>
              <a:ahLst/>
              <a:cxnLst/>
              <a:rect r="r" b="b" t="t" l="l"/>
              <a:pathLst>
                <a:path h="8195691" w="9021699">
                  <a:moveTo>
                    <a:pt x="3228213" y="0"/>
                  </a:moveTo>
                  <a:cubicBezTo>
                    <a:pt x="3088132" y="0"/>
                    <a:pt x="2962402" y="86360"/>
                    <a:pt x="2912110" y="217170"/>
                  </a:cubicBezTo>
                  <a:lnTo>
                    <a:pt x="22860" y="7735570"/>
                  </a:lnTo>
                  <a:cubicBezTo>
                    <a:pt x="7239" y="7776083"/>
                    <a:pt x="0" y="7817104"/>
                    <a:pt x="0" y="7857109"/>
                  </a:cubicBezTo>
                  <a:lnTo>
                    <a:pt x="0" y="7857490"/>
                  </a:lnTo>
                  <a:lnTo>
                    <a:pt x="0" y="7857490"/>
                  </a:lnTo>
                  <a:cubicBezTo>
                    <a:pt x="127" y="8036687"/>
                    <a:pt x="144907" y="8195691"/>
                    <a:pt x="338963" y="8195691"/>
                  </a:cubicBezTo>
                  <a:lnTo>
                    <a:pt x="5841619" y="8195691"/>
                  </a:lnTo>
                  <a:cubicBezTo>
                    <a:pt x="5983351" y="8195691"/>
                    <a:pt x="6110097" y="8107426"/>
                    <a:pt x="6159246" y="7974457"/>
                  </a:cubicBezTo>
                  <a:lnTo>
                    <a:pt x="8939785" y="456057"/>
                  </a:lnTo>
                  <a:cubicBezTo>
                    <a:pt x="9021699" y="234950"/>
                    <a:pt x="8858123" y="0"/>
                    <a:pt x="8622284" y="0"/>
                  </a:cubicBezTo>
                  <a:close/>
                </a:path>
              </a:pathLst>
            </a:custGeom>
            <a:blipFill>
              <a:blip r:embed="rId3"/>
              <a:stretch>
                <a:fillRect l="-18507" t="0" r="-18507" b="0"/>
              </a:stretch>
            </a:blipFill>
          </p:spPr>
        </p:sp>
      </p:grpSp>
      <p:grpSp>
        <p:nvGrpSpPr>
          <p:cNvPr name="Group 14" id="14"/>
          <p:cNvGrpSpPr/>
          <p:nvPr/>
        </p:nvGrpSpPr>
        <p:grpSpPr>
          <a:xfrm rot="0">
            <a:off x="-4039726" y="9210675"/>
            <a:ext cx="9720507" cy="2331293"/>
            <a:chOff x="0" y="0"/>
            <a:chExt cx="2196678" cy="526835"/>
          </a:xfrm>
        </p:grpSpPr>
        <p:sp>
          <p:nvSpPr>
            <p:cNvPr name="Freeform 15" id="15"/>
            <p:cNvSpPr/>
            <p:nvPr/>
          </p:nvSpPr>
          <p:spPr>
            <a:xfrm flipH="false" flipV="false" rot="0">
              <a:off x="6654" y="0"/>
              <a:ext cx="2183370" cy="526835"/>
            </a:xfrm>
            <a:custGeom>
              <a:avLst/>
              <a:gdLst/>
              <a:ahLst/>
              <a:cxnLst/>
              <a:rect r="r" b="b" t="t" l="l"/>
              <a:pathLst>
                <a:path h="526835" w="2183370">
                  <a:moveTo>
                    <a:pt x="220440" y="0"/>
                  </a:moveTo>
                  <a:lnTo>
                    <a:pt x="2166130" y="0"/>
                  </a:lnTo>
                  <a:cubicBezTo>
                    <a:pt x="2171534" y="0"/>
                    <a:pt x="2176591" y="2663"/>
                    <a:pt x="2179648" y="7119"/>
                  </a:cubicBezTo>
                  <a:cubicBezTo>
                    <a:pt x="2182705" y="11575"/>
                    <a:pt x="2183370" y="17251"/>
                    <a:pt x="2181425" y="22293"/>
                  </a:cubicBezTo>
                  <a:lnTo>
                    <a:pt x="1995422" y="504542"/>
                  </a:lnTo>
                  <a:cubicBezTo>
                    <a:pt x="1990241" y="517975"/>
                    <a:pt x="1977328" y="526835"/>
                    <a:pt x="1962930" y="526835"/>
                  </a:cubicBezTo>
                  <a:lnTo>
                    <a:pt x="17240" y="526835"/>
                  </a:lnTo>
                  <a:cubicBezTo>
                    <a:pt x="11836" y="526835"/>
                    <a:pt x="6779" y="524172"/>
                    <a:pt x="3722" y="519716"/>
                  </a:cubicBezTo>
                  <a:cubicBezTo>
                    <a:pt x="665" y="515260"/>
                    <a:pt x="0" y="509584"/>
                    <a:pt x="1944" y="504542"/>
                  </a:cubicBezTo>
                  <a:lnTo>
                    <a:pt x="187948" y="22293"/>
                  </a:lnTo>
                  <a:cubicBezTo>
                    <a:pt x="193129" y="8860"/>
                    <a:pt x="206042" y="0"/>
                    <a:pt x="220440" y="0"/>
                  </a:cubicBezTo>
                  <a:close/>
                </a:path>
              </a:pathLst>
            </a:custGeom>
            <a:solidFill>
              <a:srgbClr val="000000"/>
            </a:solidFill>
          </p:spPr>
        </p:sp>
        <p:sp>
          <p:nvSpPr>
            <p:cNvPr name="TextBox 16" id="16"/>
            <p:cNvSpPr txBox="true"/>
            <p:nvPr/>
          </p:nvSpPr>
          <p:spPr>
            <a:xfrm>
              <a:off x="101600" y="-38100"/>
              <a:ext cx="1993478"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79689" y="8312601"/>
            <a:ext cx="10992936" cy="907599"/>
            <a:chOff x="0" y="0"/>
            <a:chExt cx="6381077" cy="526835"/>
          </a:xfrm>
        </p:grpSpPr>
        <p:sp>
          <p:nvSpPr>
            <p:cNvPr name="Freeform 18" id="18"/>
            <p:cNvSpPr/>
            <p:nvPr/>
          </p:nvSpPr>
          <p:spPr>
            <a:xfrm flipH="false" flipV="false" rot="0">
              <a:off x="5884" y="0"/>
              <a:ext cx="6369310" cy="526835"/>
            </a:xfrm>
            <a:custGeom>
              <a:avLst/>
              <a:gdLst/>
              <a:ahLst/>
              <a:cxnLst/>
              <a:rect r="r" b="b" t="t" l="l"/>
              <a:pathLst>
                <a:path h="526835" w="6369310">
                  <a:moveTo>
                    <a:pt x="218444" y="0"/>
                  </a:moveTo>
                  <a:lnTo>
                    <a:pt x="6354065" y="0"/>
                  </a:lnTo>
                  <a:cubicBezTo>
                    <a:pt x="6358843" y="0"/>
                    <a:pt x="6363314" y="2355"/>
                    <a:pt x="6366018" y="6295"/>
                  </a:cubicBezTo>
                  <a:cubicBezTo>
                    <a:pt x="6368721" y="10235"/>
                    <a:pt x="6369309" y="15254"/>
                    <a:pt x="6367590" y="19712"/>
                  </a:cubicBezTo>
                  <a:lnTo>
                    <a:pt x="6179596" y="507122"/>
                  </a:lnTo>
                  <a:cubicBezTo>
                    <a:pt x="6175014" y="519000"/>
                    <a:pt x="6163596" y="526835"/>
                    <a:pt x="6150865" y="526835"/>
                  </a:cubicBezTo>
                  <a:lnTo>
                    <a:pt x="15244" y="526835"/>
                  </a:lnTo>
                  <a:cubicBezTo>
                    <a:pt x="10466" y="526835"/>
                    <a:pt x="5994" y="524480"/>
                    <a:pt x="3291" y="520540"/>
                  </a:cubicBezTo>
                  <a:cubicBezTo>
                    <a:pt x="588" y="516600"/>
                    <a:pt x="0" y="511580"/>
                    <a:pt x="1719" y="507122"/>
                  </a:cubicBezTo>
                  <a:lnTo>
                    <a:pt x="189713" y="19712"/>
                  </a:lnTo>
                  <a:cubicBezTo>
                    <a:pt x="194294" y="7834"/>
                    <a:pt x="205713" y="0"/>
                    <a:pt x="218444" y="0"/>
                  </a:cubicBezTo>
                  <a:close/>
                </a:path>
              </a:pathLst>
            </a:custGeom>
            <a:solidFill>
              <a:srgbClr val="F27C22"/>
            </a:solidFill>
          </p:spPr>
        </p:sp>
        <p:sp>
          <p:nvSpPr>
            <p:cNvPr name="TextBox 19" id="19"/>
            <p:cNvSpPr txBox="true"/>
            <p:nvPr/>
          </p:nvSpPr>
          <p:spPr>
            <a:xfrm>
              <a:off x="101600" y="-38100"/>
              <a:ext cx="6177877" cy="564935"/>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028700" y="8465453"/>
            <a:ext cx="526373" cy="526373"/>
          </a:xfrm>
          <a:custGeom>
            <a:avLst/>
            <a:gdLst/>
            <a:ahLst/>
            <a:cxnLst/>
            <a:rect r="r" b="b" t="t" l="l"/>
            <a:pathLst>
              <a:path h="526373" w="526373">
                <a:moveTo>
                  <a:pt x="0" y="0"/>
                </a:moveTo>
                <a:lnTo>
                  <a:pt x="526373" y="0"/>
                </a:lnTo>
                <a:lnTo>
                  <a:pt x="526373" y="526373"/>
                </a:lnTo>
                <a:lnTo>
                  <a:pt x="0" y="526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05181" y="8512400"/>
            <a:ext cx="4550279" cy="879475"/>
          </a:xfrm>
          <a:prstGeom prst="rect">
            <a:avLst/>
          </a:prstGeom>
        </p:spPr>
        <p:txBody>
          <a:bodyPr anchor="t" rtlCol="false" tIns="0" lIns="0" bIns="0" rIns="0">
            <a:spAutoFit/>
          </a:bodyPr>
          <a:lstStyle/>
          <a:p>
            <a:pPr>
              <a:lnSpc>
                <a:spcPts val="3499"/>
              </a:lnSpc>
            </a:pPr>
            <a:r>
              <a:rPr lang="en-US" sz="2499">
                <a:solidFill>
                  <a:srgbClr val="000000"/>
                </a:solidFill>
                <a:latin typeface="Poppins"/>
              </a:rPr>
              <a:t>nardossolomon.com</a:t>
            </a:r>
          </a:p>
          <a:p>
            <a:pPr>
              <a:lnSpc>
                <a:spcPts val="3499"/>
              </a:lnSpc>
              <a:spcBef>
                <a:spcPct val="0"/>
              </a:spcBef>
            </a:pPr>
          </a:p>
        </p:txBody>
      </p:sp>
      <p:sp>
        <p:nvSpPr>
          <p:cNvPr name="TextBox 22" id="22"/>
          <p:cNvSpPr txBox="true"/>
          <p:nvPr/>
        </p:nvSpPr>
        <p:spPr>
          <a:xfrm rot="0">
            <a:off x="820527" y="4796634"/>
            <a:ext cx="7239690" cy="625476"/>
          </a:xfrm>
          <a:prstGeom prst="rect">
            <a:avLst/>
          </a:prstGeom>
        </p:spPr>
        <p:txBody>
          <a:bodyPr anchor="t" rtlCol="false" tIns="0" lIns="0" bIns="0" rIns="0">
            <a:spAutoFit/>
          </a:bodyPr>
          <a:lstStyle/>
          <a:p>
            <a:pPr>
              <a:lnSpc>
                <a:spcPts val="4899"/>
              </a:lnSpc>
              <a:spcBef>
                <a:spcPct val="0"/>
              </a:spcBef>
            </a:pPr>
            <a:r>
              <a:rPr lang="en-US" sz="3499" spc="524">
                <a:solidFill>
                  <a:srgbClr val="000000"/>
                </a:solidFill>
                <a:latin typeface="Poppins"/>
              </a:rPr>
              <a:t>Presentation - 2023</a:t>
            </a:r>
          </a:p>
        </p:txBody>
      </p:sp>
      <p:sp>
        <p:nvSpPr>
          <p:cNvPr name="TextBox 23" id="23"/>
          <p:cNvSpPr txBox="true"/>
          <p:nvPr/>
        </p:nvSpPr>
        <p:spPr>
          <a:xfrm rot="0">
            <a:off x="655746" y="1755775"/>
            <a:ext cx="10625910" cy="2580005"/>
          </a:xfrm>
          <a:prstGeom prst="rect">
            <a:avLst/>
          </a:prstGeom>
        </p:spPr>
        <p:txBody>
          <a:bodyPr anchor="t" rtlCol="false" tIns="0" lIns="0" bIns="0" rIns="0">
            <a:spAutoFit/>
          </a:bodyPr>
          <a:lstStyle/>
          <a:p>
            <a:pPr>
              <a:lnSpc>
                <a:spcPts val="9790"/>
              </a:lnSpc>
            </a:pPr>
            <a:r>
              <a:rPr lang="en-US" sz="8900">
                <a:solidFill>
                  <a:srgbClr val="000000"/>
                </a:solidFill>
                <a:latin typeface="Poppins Bold"/>
              </a:rPr>
              <a:t>CREDIT DYNAMICS ANALYSIS</a:t>
            </a:r>
          </a:p>
        </p:txBody>
      </p:sp>
      <p:sp>
        <p:nvSpPr>
          <p:cNvPr name="TextBox 24" id="24"/>
          <p:cNvSpPr txBox="true"/>
          <p:nvPr/>
        </p:nvSpPr>
        <p:spPr>
          <a:xfrm rot="0">
            <a:off x="820527" y="5884863"/>
            <a:ext cx="7174148" cy="1682115"/>
          </a:xfrm>
          <a:prstGeom prst="rect">
            <a:avLst/>
          </a:prstGeom>
        </p:spPr>
        <p:txBody>
          <a:bodyPr anchor="t" rtlCol="false" tIns="0" lIns="0" bIns="0" rIns="0">
            <a:spAutoFit/>
          </a:bodyPr>
          <a:lstStyle/>
          <a:p>
            <a:pPr>
              <a:lnSpc>
                <a:spcPts val="3359"/>
              </a:lnSpc>
            </a:pPr>
            <a:r>
              <a:rPr lang="en-US" sz="2400">
                <a:solidFill>
                  <a:srgbClr val="000000"/>
                </a:solidFill>
                <a:latin typeface="Poppins"/>
              </a:rPr>
              <a:t>Explore the intricate relationship between household income and credit card debt to optimize financial strategies and achieve fiscal goals.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3938467"/>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2"/>
            <a:stretch>
              <a:fillRect l="0" t="0" r="0" b="0"/>
            </a:stretch>
          </a:blipFill>
        </p:spPr>
      </p:sp>
      <p:sp>
        <p:nvSpPr>
          <p:cNvPr name="Freeform 9" id="9"/>
          <p:cNvSpPr/>
          <p:nvPr/>
        </p:nvSpPr>
        <p:spPr>
          <a:xfrm flipH="false" flipV="false" rot="0">
            <a:off x="8994753" y="3938467"/>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3"/>
            <a:stretch>
              <a:fillRect l="0" t="0" r="0" b="0"/>
            </a:stretch>
          </a:blipFill>
        </p:spPr>
      </p:sp>
      <p:sp>
        <p:nvSpPr>
          <p:cNvPr name="TextBox 10" id="10"/>
          <p:cNvSpPr txBox="true"/>
          <p:nvPr/>
        </p:nvSpPr>
        <p:spPr>
          <a:xfrm rot="0">
            <a:off x="829704" y="846127"/>
            <a:ext cx="16330098" cy="910665"/>
          </a:xfrm>
          <a:prstGeom prst="rect">
            <a:avLst/>
          </a:prstGeom>
        </p:spPr>
        <p:txBody>
          <a:bodyPr anchor="t" rtlCol="false" tIns="0" lIns="0" bIns="0" rIns="0">
            <a:spAutoFit/>
          </a:bodyPr>
          <a:lstStyle/>
          <a:p>
            <a:pPr algn="ctr">
              <a:lnSpc>
                <a:spcPts val="7030"/>
              </a:lnSpc>
              <a:spcBef>
                <a:spcPct val="0"/>
              </a:spcBef>
            </a:pPr>
            <a:r>
              <a:rPr lang="en-US" sz="5022">
                <a:solidFill>
                  <a:srgbClr val="FFFFFF"/>
                </a:solidFill>
                <a:latin typeface="Poppins Medium Italics"/>
              </a:rPr>
              <a:t>Relationship Visualizations</a:t>
            </a:r>
          </a:p>
        </p:txBody>
      </p:sp>
      <p:sp>
        <p:nvSpPr>
          <p:cNvPr name="TextBox 11" id="11"/>
          <p:cNvSpPr txBox="true"/>
          <p:nvPr/>
        </p:nvSpPr>
        <p:spPr>
          <a:xfrm rot="0">
            <a:off x="1028700" y="2413198"/>
            <a:ext cx="16761933" cy="1229994"/>
          </a:xfrm>
          <a:prstGeom prst="rect">
            <a:avLst/>
          </a:prstGeom>
        </p:spPr>
        <p:txBody>
          <a:bodyPr anchor="t" rtlCol="false" tIns="0" lIns="0" bIns="0" rIns="0">
            <a:spAutoFit/>
          </a:bodyPr>
          <a:lstStyle/>
          <a:p>
            <a:pPr marL="734072" indent="-367036" lvl="1">
              <a:lnSpc>
                <a:spcPts val="4760"/>
              </a:lnSpc>
              <a:buFont typeface="Arial"/>
              <a:buChar char="•"/>
            </a:pPr>
            <a:r>
              <a:rPr lang="en-US" sz="3400">
                <a:solidFill>
                  <a:srgbClr val="000000"/>
                </a:solidFill>
                <a:latin typeface="Poppins"/>
              </a:rPr>
              <a:t>As DebtToIncomeRatio and HHIncome increase, CreditCard debt also increases.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31896" y="7381613"/>
            <a:ext cx="24551793" cy="4647969"/>
            <a:chOff x="0" y="0"/>
            <a:chExt cx="6466316" cy="1224157"/>
          </a:xfrm>
        </p:grpSpPr>
        <p:sp>
          <p:nvSpPr>
            <p:cNvPr name="Freeform 3" id="3"/>
            <p:cNvSpPr/>
            <p:nvPr/>
          </p:nvSpPr>
          <p:spPr>
            <a:xfrm flipH="false" flipV="false" rot="0">
              <a:off x="0" y="0"/>
              <a:ext cx="6466316" cy="1224157"/>
            </a:xfrm>
            <a:custGeom>
              <a:avLst/>
              <a:gdLst/>
              <a:ahLst/>
              <a:cxnLst/>
              <a:rect r="r" b="b" t="t" l="l"/>
              <a:pathLst>
                <a:path h="1224157" w="6466316">
                  <a:moveTo>
                    <a:pt x="0" y="0"/>
                  </a:moveTo>
                  <a:lnTo>
                    <a:pt x="6466316" y="0"/>
                  </a:lnTo>
                  <a:lnTo>
                    <a:pt x="6466316" y="1224157"/>
                  </a:lnTo>
                  <a:lnTo>
                    <a:pt x="0" y="1224157"/>
                  </a:lnTo>
                  <a:close/>
                </a:path>
              </a:pathLst>
            </a:custGeom>
            <a:solidFill>
              <a:srgbClr val="F27C22"/>
            </a:solidFill>
          </p:spPr>
        </p:sp>
        <p:sp>
          <p:nvSpPr>
            <p:cNvPr name="TextBox 4" id="4"/>
            <p:cNvSpPr txBox="true"/>
            <p:nvPr/>
          </p:nvSpPr>
          <p:spPr>
            <a:xfrm>
              <a:off x="0" y="-38100"/>
              <a:ext cx="6466316" cy="126225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85825"/>
            <a:ext cx="11285858" cy="1787525"/>
          </a:xfrm>
          <a:prstGeom prst="rect">
            <a:avLst/>
          </a:prstGeom>
        </p:spPr>
        <p:txBody>
          <a:bodyPr anchor="t" rtlCol="false" tIns="0" lIns="0" bIns="0" rIns="0">
            <a:spAutoFit/>
          </a:bodyPr>
          <a:lstStyle/>
          <a:p>
            <a:pPr>
              <a:lnSpc>
                <a:spcPts val="7000"/>
              </a:lnSpc>
            </a:pPr>
            <a:r>
              <a:rPr lang="en-US" sz="5000">
                <a:solidFill>
                  <a:srgbClr val="000000"/>
                </a:solidFill>
                <a:latin typeface="Poppins Bold"/>
              </a:rPr>
              <a:t>Building the Regression Model</a:t>
            </a:r>
          </a:p>
          <a:p>
            <a:pPr>
              <a:lnSpc>
                <a:spcPts val="7000"/>
              </a:lnSpc>
              <a:spcBef>
                <a:spcPct val="0"/>
              </a:spcBef>
            </a:pPr>
          </a:p>
        </p:txBody>
      </p:sp>
      <p:sp>
        <p:nvSpPr>
          <p:cNvPr name="TextBox 6" id="6"/>
          <p:cNvSpPr txBox="true"/>
          <p:nvPr/>
        </p:nvSpPr>
        <p:spPr>
          <a:xfrm rot="0">
            <a:off x="1028700" y="2178517"/>
            <a:ext cx="16230600" cy="1504950"/>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In the evolution of our regression model, we strategically introduced two additional independent variables—OtherDebt and DebtToIncomeRatio. This augmentation resulted in a statistically significant improvement, with an R-squared of 0.4604. This indicates that 46.04% of the observed variability in the target variable can be explained by our refined model.</a:t>
            </a:r>
          </a:p>
        </p:txBody>
      </p:sp>
      <p:sp>
        <p:nvSpPr>
          <p:cNvPr name="TextBox 7" id="7"/>
          <p:cNvSpPr txBox="true"/>
          <p:nvPr/>
        </p:nvSpPr>
        <p:spPr>
          <a:xfrm rot="0">
            <a:off x="1028700" y="4004662"/>
            <a:ext cx="16230600" cy="261937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Upon a deeper dive into Model 2, we find that only three independent variables out of the introduced set (HHIncome, OtherDebt, DebtToIncomeRatio) exhibit statistical significance at the 0.05 level. This refinement, although slight, contributed to a further enhancement of the R-squared to 0.4607, now explaining 46.07% of the variability observed in the target variable. The inclusion of these variables has proven instrumental in bolstering the model's predictive power, shedding light on the nuanced relationships within our dataset.</a:t>
            </a:r>
          </a:p>
          <a:p>
            <a:pPr algn="just">
              <a:lnSpc>
                <a:spcPts val="2999"/>
              </a:lnSpc>
            </a:pPr>
          </a:p>
        </p:txBody>
      </p:sp>
      <p:grpSp>
        <p:nvGrpSpPr>
          <p:cNvPr name="Group 8" id="8"/>
          <p:cNvGrpSpPr/>
          <p:nvPr/>
        </p:nvGrpSpPr>
        <p:grpSpPr>
          <a:xfrm rot="0">
            <a:off x="829704" y="6964281"/>
            <a:ext cx="16429596" cy="1659519"/>
            <a:chOff x="0" y="0"/>
            <a:chExt cx="6915299" cy="698500"/>
          </a:xfrm>
        </p:grpSpPr>
        <p:sp>
          <p:nvSpPr>
            <p:cNvPr name="Freeform 9" id="9"/>
            <p:cNvSpPr/>
            <p:nvPr/>
          </p:nvSpPr>
          <p:spPr>
            <a:xfrm flipH="false" flipV="false" rot="0">
              <a:off x="1357" y="0"/>
              <a:ext cx="6912585" cy="698500"/>
            </a:xfrm>
            <a:custGeom>
              <a:avLst/>
              <a:gdLst/>
              <a:ahLst/>
              <a:cxnLst/>
              <a:rect r="r" b="b" t="t" l="l"/>
              <a:pathLst>
                <a:path h="698500" w="6912585">
                  <a:moveTo>
                    <a:pt x="6910388" y="355359"/>
                  </a:moveTo>
                  <a:lnTo>
                    <a:pt x="6714297" y="692391"/>
                  </a:lnTo>
                  <a:cubicBezTo>
                    <a:pt x="6712097" y="696173"/>
                    <a:pt x="6708051" y="698500"/>
                    <a:pt x="6703674" y="698500"/>
                  </a:cubicBezTo>
                  <a:lnTo>
                    <a:pt x="208911" y="698500"/>
                  </a:lnTo>
                  <a:cubicBezTo>
                    <a:pt x="204535" y="698500"/>
                    <a:pt x="200489" y="696173"/>
                    <a:pt x="198288" y="692391"/>
                  </a:cubicBezTo>
                  <a:lnTo>
                    <a:pt x="2198" y="355359"/>
                  </a:lnTo>
                  <a:cubicBezTo>
                    <a:pt x="0" y="351583"/>
                    <a:pt x="0" y="346917"/>
                    <a:pt x="2198" y="343141"/>
                  </a:cubicBezTo>
                  <a:lnTo>
                    <a:pt x="198288" y="6109"/>
                  </a:lnTo>
                  <a:cubicBezTo>
                    <a:pt x="200489" y="2327"/>
                    <a:pt x="204535" y="0"/>
                    <a:pt x="208911" y="0"/>
                  </a:cubicBezTo>
                  <a:lnTo>
                    <a:pt x="6703674" y="0"/>
                  </a:lnTo>
                  <a:cubicBezTo>
                    <a:pt x="6708051" y="0"/>
                    <a:pt x="6712097" y="2327"/>
                    <a:pt x="6714297" y="6109"/>
                  </a:cubicBezTo>
                  <a:lnTo>
                    <a:pt x="6910388" y="343141"/>
                  </a:lnTo>
                  <a:cubicBezTo>
                    <a:pt x="6912585" y="346917"/>
                    <a:pt x="6912585" y="351583"/>
                    <a:pt x="6910388" y="355359"/>
                  </a:cubicBezTo>
                  <a:close/>
                </a:path>
              </a:pathLst>
            </a:custGeom>
            <a:solidFill>
              <a:srgbClr val="000000"/>
            </a:solidFill>
            <a:ln cap="sq">
              <a:noFill/>
              <a:prstDash val="solid"/>
              <a:miter/>
            </a:ln>
          </p:spPr>
        </p:sp>
        <p:sp>
          <p:nvSpPr>
            <p:cNvPr name="TextBox 10" id="10"/>
            <p:cNvSpPr txBox="true"/>
            <p:nvPr/>
          </p:nvSpPr>
          <p:spPr>
            <a:xfrm>
              <a:off x="114300" y="-38100"/>
              <a:ext cx="6686699" cy="7366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7425665"/>
            <a:ext cx="16230600" cy="6515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Poppins Medium Italics"/>
              </a:rPr>
              <a:t>Unveiling Influential Factors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31896" y="7381613"/>
            <a:ext cx="24551793" cy="4647969"/>
            <a:chOff x="0" y="0"/>
            <a:chExt cx="6466316" cy="1224157"/>
          </a:xfrm>
        </p:grpSpPr>
        <p:sp>
          <p:nvSpPr>
            <p:cNvPr name="Freeform 3" id="3"/>
            <p:cNvSpPr/>
            <p:nvPr/>
          </p:nvSpPr>
          <p:spPr>
            <a:xfrm flipH="false" flipV="false" rot="0">
              <a:off x="0" y="0"/>
              <a:ext cx="6466316" cy="1224157"/>
            </a:xfrm>
            <a:custGeom>
              <a:avLst/>
              <a:gdLst/>
              <a:ahLst/>
              <a:cxnLst/>
              <a:rect r="r" b="b" t="t" l="l"/>
              <a:pathLst>
                <a:path h="1224157" w="6466316">
                  <a:moveTo>
                    <a:pt x="0" y="0"/>
                  </a:moveTo>
                  <a:lnTo>
                    <a:pt x="6466316" y="0"/>
                  </a:lnTo>
                  <a:lnTo>
                    <a:pt x="6466316" y="1224157"/>
                  </a:lnTo>
                  <a:lnTo>
                    <a:pt x="0" y="1224157"/>
                  </a:lnTo>
                  <a:close/>
                </a:path>
              </a:pathLst>
            </a:custGeom>
            <a:solidFill>
              <a:srgbClr val="F27C22"/>
            </a:solidFill>
          </p:spPr>
        </p:sp>
        <p:sp>
          <p:nvSpPr>
            <p:cNvPr name="TextBox 4" id="4"/>
            <p:cNvSpPr txBox="true"/>
            <p:nvPr/>
          </p:nvSpPr>
          <p:spPr>
            <a:xfrm>
              <a:off x="0" y="-38100"/>
              <a:ext cx="6466316" cy="126225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85825"/>
            <a:ext cx="11285858" cy="1787525"/>
          </a:xfrm>
          <a:prstGeom prst="rect">
            <a:avLst/>
          </a:prstGeom>
        </p:spPr>
        <p:txBody>
          <a:bodyPr anchor="t" rtlCol="false" tIns="0" lIns="0" bIns="0" rIns="0">
            <a:spAutoFit/>
          </a:bodyPr>
          <a:lstStyle/>
          <a:p>
            <a:pPr>
              <a:lnSpc>
                <a:spcPts val="7000"/>
              </a:lnSpc>
            </a:pPr>
            <a:r>
              <a:rPr lang="en-US" sz="5000">
                <a:solidFill>
                  <a:srgbClr val="000000"/>
                </a:solidFill>
                <a:latin typeface="Poppins Bold"/>
              </a:rPr>
              <a:t>Optimizing Model Precision</a:t>
            </a:r>
          </a:p>
          <a:p>
            <a:pPr>
              <a:lnSpc>
                <a:spcPts val="7000"/>
              </a:lnSpc>
              <a:spcBef>
                <a:spcPct val="0"/>
              </a:spcBef>
            </a:pPr>
          </a:p>
        </p:txBody>
      </p:sp>
      <p:sp>
        <p:nvSpPr>
          <p:cNvPr name="TextBox 6" id="6"/>
          <p:cNvSpPr txBox="true"/>
          <p:nvPr/>
        </p:nvSpPr>
        <p:spPr>
          <a:xfrm rot="0">
            <a:off x="1028700" y="2178517"/>
            <a:ext cx="16230600" cy="187642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Taking our model refinement a step further, we implemented a log transformation on the independent variable. This transformation not only allowed us to handle influential values effectively but also contributed to an enhanced R-squared, now standing at 0.4615. This subtle yet impactful improvement signifies that 46.15% of the variability observed in the target variable is elucidated by our log-transformed model.</a:t>
            </a:r>
          </a:p>
        </p:txBody>
      </p:sp>
      <p:sp>
        <p:nvSpPr>
          <p:cNvPr name="TextBox 7" id="7"/>
          <p:cNvSpPr txBox="true"/>
          <p:nvPr/>
        </p:nvSpPr>
        <p:spPr>
          <a:xfrm rot="0">
            <a:off x="1028700" y="4451219"/>
            <a:ext cx="16230600" cy="113347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Remarkably, even with the log transformation, the number of significant variables holds steady at three, mirroring our previous model. This consistent significance emphasizes the robustness of our approach and reinforces the reliability of the identified influential factors within the dataset.</a:t>
            </a:r>
          </a:p>
        </p:txBody>
      </p:sp>
      <p:grpSp>
        <p:nvGrpSpPr>
          <p:cNvPr name="Group 8" id="8"/>
          <p:cNvGrpSpPr/>
          <p:nvPr/>
        </p:nvGrpSpPr>
        <p:grpSpPr>
          <a:xfrm rot="0">
            <a:off x="829704" y="6964281"/>
            <a:ext cx="16429596" cy="1659519"/>
            <a:chOff x="0" y="0"/>
            <a:chExt cx="6915299" cy="698500"/>
          </a:xfrm>
        </p:grpSpPr>
        <p:sp>
          <p:nvSpPr>
            <p:cNvPr name="Freeform 9" id="9"/>
            <p:cNvSpPr/>
            <p:nvPr/>
          </p:nvSpPr>
          <p:spPr>
            <a:xfrm flipH="false" flipV="false" rot="0">
              <a:off x="1357" y="0"/>
              <a:ext cx="6912585" cy="698500"/>
            </a:xfrm>
            <a:custGeom>
              <a:avLst/>
              <a:gdLst/>
              <a:ahLst/>
              <a:cxnLst/>
              <a:rect r="r" b="b" t="t" l="l"/>
              <a:pathLst>
                <a:path h="698500" w="6912585">
                  <a:moveTo>
                    <a:pt x="6910388" y="355359"/>
                  </a:moveTo>
                  <a:lnTo>
                    <a:pt x="6714297" y="692391"/>
                  </a:lnTo>
                  <a:cubicBezTo>
                    <a:pt x="6712097" y="696173"/>
                    <a:pt x="6708051" y="698500"/>
                    <a:pt x="6703674" y="698500"/>
                  </a:cubicBezTo>
                  <a:lnTo>
                    <a:pt x="208911" y="698500"/>
                  </a:lnTo>
                  <a:cubicBezTo>
                    <a:pt x="204535" y="698500"/>
                    <a:pt x="200489" y="696173"/>
                    <a:pt x="198288" y="692391"/>
                  </a:cubicBezTo>
                  <a:lnTo>
                    <a:pt x="2198" y="355359"/>
                  </a:lnTo>
                  <a:cubicBezTo>
                    <a:pt x="0" y="351583"/>
                    <a:pt x="0" y="346917"/>
                    <a:pt x="2198" y="343141"/>
                  </a:cubicBezTo>
                  <a:lnTo>
                    <a:pt x="198288" y="6109"/>
                  </a:lnTo>
                  <a:cubicBezTo>
                    <a:pt x="200489" y="2327"/>
                    <a:pt x="204535" y="0"/>
                    <a:pt x="208911" y="0"/>
                  </a:cubicBezTo>
                  <a:lnTo>
                    <a:pt x="6703674" y="0"/>
                  </a:lnTo>
                  <a:cubicBezTo>
                    <a:pt x="6708051" y="0"/>
                    <a:pt x="6712097" y="2327"/>
                    <a:pt x="6714297" y="6109"/>
                  </a:cubicBezTo>
                  <a:lnTo>
                    <a:pt x="6910388" y="343141"/>
                  </a:lnTo>
                  <a:cubicBezTo>
                    <a:pt x="6912585" y="346917"/>
                    <a:pt x="6912585" y="351583"/>
                    <a:pt x="6910388" y="355359"/>
                  </a:cubicBezTo>
                  <a:close/>
                </a:path>
              </a:pathLst>
            </a:custGeom>
            <a:solidFill>
              <a:srgbClr val="000000"/>
            </a:solidFill>
            <a:ln cap="sq">
              <a:noFill/>
              <a:prstDash val="solid"/>
              <a:miter/>
            </a:ln>
          </p:spPr>
        </p:sp>
        <p:sp>
          <p:nvSpPr>
            <p:cNvPr name="TextBox 10" id="10"/>
            <p:cNvSpPr txBox="true"/>
            <p:nvPr/>
          </p:nvSpPr>
          <p:spPr>
            <a:xfrm>
              <a:off x="114300" y="-38100"/>
              <a:ext cx="6686699" cy="7366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7425665"/>
            <a:ext cx="16230600" cy="6515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Poppins Medium Italics"/>
              </a:rPr>
              <a:t> Log Transformation Insight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3938467"/>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2"/>
            <a:stretch>
              <a:fillRect l="0" t="0" r="0" b="0"/>
            </a:stretch>
          </a:blipFill>
        </p:spPr>
      </p:sp>
      <p:sp>
        <p:nvSpPr>
          <p:cNvPr name="Freeform 9" id="9"/>
          <p:cNvSpPr/>
          <p:nvPr/>
        </p:nvSpPr>
        <p:spPr>
          <a:xfrm flipH="false" flipV="false" rot="0">
            <a:off x="8994753" y="3938467"/>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3"/>
            <a:stretch>
              <a:fillRect l="0" t="0" r="0" b="0"/>
            </a:stretch>
          </a:blipFill>
        </p:spPr>
      </p:sp>
      <p:sp>
        <p:nvSpPr>
          <p:cNvPr name="TextBox 10" id="10"/>
          <p:cNvSpPr txBox="true"/>
          <p:nvPr/>
        </p:nvSpPr>
        <p:spPr>
          <a:xfrm rot="0">
            <a:off x="829704" y="846127"/>
            <a:ext cx="16330098" cy="1796490"/>
          </a:xfrm>
          <a:prstGeom prst="rect">
            <a:avLst/>
          </a:prstGeom>
        </p:spPr>
        <p:txBody>
          <a:bodyPr anchor="t" rtlCol="false" tIns="0" lIns="0" bIns="0" rIns="0">
            <a:spAutoFit/>
          </a:bodyPr>
          <a:lstStyle/>
          <a:p>
            <a:pPr algn="ctr">
              <a:lnSpc>
                <a:spcPts val="7030"/>
              </a:lnSpc>
            </a:pPr>
            <a:r>
              <a:rPr lang="en-US" sz="5022">
                <a:solidFill>
                  <a:srgbClr val="FFFFFF"/>
                </a:solidFill>
                <a:latin typeface="Poppins Medium Italics"/>
              </a:rPr>
              <a:t>Model Assumptions</a:t>
            </a:r>
          </a:p>
          <a:p>
            <a:pPr algn="ctr">
              <a:lnSpc>
                <a:spcPts val="7030"/>
              </a:lnSpc>
              <a:spcBef>
                <a:spcPct val="0"/>
              </a:spcBef>
            </a:pPr>
          </a:p>
        </p:txBody>
      </p:sp>
      <p:sp>
        <p:nvSpPr>
          <p:cNvPr name="TextBox 11" id="11"/>
          <p:cNvSpPr txBox="true"/>
          <p:nvPr/>
        </p:nvSpPr>
        <p:spPr>
          <a:xfrm rot="0">
            <a:off x="1028700" y="2413198"/>
            <a:ext cx="16761933" cy="1229994"/>
          </a:xfrm>
          <a:prstGeom prst="rect">
            <a:avLst/>
          </a:prstGeom>
        </p:spPr>
        <p:txBody>
          <a:bodyPr anchor="t" rtlCol="false" tIns="0" lIns="0" bIns="0" rIns="0">
            <a:spAutoFit/>
          </a:bodyPr>
          <a:lstStyle/>
          <a:p>
            <a:pPr marL="734072" indent="-367036" lvl="1">
              <a:lnSpc>
                <a:spcPts val="4760"/>
              </a:lnSpc>
              <a:buFont typeface="Arial"/>
              <a:buChar char="•"/>
            </a:pPr>
            <a:r>
              <a:rPr lang="en-US" sz="3400">
                <a:solidFill>
                  <a:srgbClr val="000000"/>
                </a:solidFill>
                <a:latin typeface="Poppins"/>
              </a:rPr>
              <a:t>As DebtToIncomeRatio and HHIncome increase, CreditCard debt also increases.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08130" y="3102341"/>
            <a:ext cx="8051170" cy="2863667"/>
            <a:chOff x="0" y="0"/>
            <a:chExt cx="1481190" cy="526835"/>
          </a:xfrm>
        </p:grpSpPr>
        <p:sp>
          <p:nvSpPr>
            <p:cNvPr name="Freeform 3" id="3"/>
            <p:cNvSpPr/>
            <p:nvPr/>
          </p:nvSpPr>
          <p:spPr>
            <a:xfrm flipH="false" flipV="false" rot="0">
              <a:off x="8033" y="0"/>
              <a:ext cx="1465124" cy="526835"/>
            </a:xfrm>
            <a:custGeom>
              <a:avLst/>
              <a:gdLst/>
              <a:ahLst/>
              <a:cxnLst/>
              <a:rect r="r" b="b" t="t" l="l"/>
              <a:pathLst>
                <a:path h="526835" w="1465124">
                  <a:moveTo>
                    <a:pt x="224015" y="0"/>
                  </a:moveTo>
                  <a:lnTo>
                    <a:pt x="1444310" y="0"/>
                  </a:lnTo>
                  <a:cubicBezTo>
                    <a:pt x="1450834" y="0"/>
                    <a:pt x="1456939" y="3215"/>
                    <a:pt x="1460630" y="8595"/>
                  </a:cubicBezTo>
                  <a:cubicBezTo>
                    <a:pt x="1464321" y="13975"/>
                    <a:pt x="1465124" y="20828"/>
                    <a:pt x="1462776" y="26915"/>
                  </a:cubicBezTo>
                  <a:lnTo>
                    <a:pt x="1280339" y="499920"/>
                  </a:lnTo>
                  <a:cubicBezTo>
                    <a:pt x="1274083" y="516138"/>
                    <a:pt x="1258493" y="526835"/>
                    <a:pt x="1241110" y="526835"/>
                  </a:cubicBezTo>
                  <a:lnTo>
                    <a:pt x="20815" y="526835"/>
                  </a:lnTo>
                  <a:cubicBezTo>
                    <a:pt x="14290" y="526835"/>
                    <a:pt x="8185" y="523619"/>
                    <a:pt x="4494" y="518240"/>
                  </a:cubicBezTo>
                  <a:cubicBezTo>
                    <a:pt x="803" y="512860"/>
                    <a:pt x="0" y="506007"/>
                    <a:pt x="2348" y="499920"/>
                  </a:cubicBezTo>
                  <a:lnTo>
                    <a:pt x="184786" y="26915"/>
                  </a:lnTo>
                  <a:cubicBezTo>
                    <a:pt x="191041" y="10697"/>
                    <a:pt x="206632" y="0"/>
                    <a:pt x="224015" y="0"/>
                  </a:cubicBezTo>
                  <a:close/>
                </a:path>
              </a:pathLst>
            </a:custGeom>
            <a:solidFill>
              <a:srgbClr val="F27C22"/>
            </a:solidFill>
          </p:spPr>
        </p:sp>
        <p:sp>
          <p:nvSpPr>
            <p:cNvPr name="TextBox 4" id="4"/>
            <p:cNvSpPr txBox="true"/>
            <p:nvPr/>
          </p:nvSpPr>
          <p:spPr>
            <a:xfrm>
              <a:off x="101600" y="-38100"/>
              <a:ext cx="1277990"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156959" y="6394633"/>
            <a:ext cx="8051170" cy="3097999"/>
            <a:chOff x="0" y="0"/>
            <a:chExt cx="1481190" cy="569945"/>
          </a:xfrm>
        </p:grpSpPr>
        <p:sp>
          <p:nvSpPr>
            <p:cNvPr name="Freeform 6" id="6"/>
            <p:cNvSpPr/>
            <p:nvPr/>
          </p:nvSpPr>
          <p:spPr>
            <a:xfrm flipH="false" flipV="false" rot="0">
              <a:off x="7467" y="0"/>
              <a:ext cx="1466257" cy="569945"/>
            </a:xfrm>
            <a:custGeom>
              <a:avLst/>
              <a:gdLst/>
              <a:ahLst/>
              <a:cxnLst/>
              <a:rect r="r" b="b" t="t" l="l"/>
              <a:pathLst>
                <a:path h="569945" w="1466257">
                  <a:moveTo>
                    <a:pt x="224581" y="0"/>
                  </a:moveTo>
                  <a:lnTo>
                    <a:pt x="1444876" y="0"/>
                  </a:lnTo>
                  <a:cubicBezTo>
                    <a:pt x="1451489" y="0"/>
                    <a:pt x="1457689" y="3215"/>
                    <a:pt x="1461500" y="8619"/>
                  </a:cubicBezTo>
                  <a:cubicBezTo>
                    <a:pt x="1465311" y="14024"/>
                    <a:pt x="1466257" y="20943"/>
                    <a:pt x="1464036" y="27172"/>
                  </a:cubicBezTo>
                  <a:lnTo>
                    <a:pt x="1280211" y="542773"/>
                  </a:lnTo>
                  <a:cubicBezTo>
                    <a:pt x="1274402" y="559066"/>
                    <a:pt x="1258974" y="569945"/>
                    <a:pt x="1241676" y="569945"/>
                  </a:cubicBezTo>
                  <a:lnTo>
                    <a:pt x="21381" y="569945"/>
                  </a:lnTo>
                  <a:cubicBezTo>
                    <a:pt x="14768" y="569945"/>
                    <a:pt x="8567" y="566731"/>
                    <a:pt x="4757" y="561326"/>
                  </a:cubicBezTo>
                  <a:cubicBezTo>
                    <a:pt x="946" y="555922"/>
                    <a:pt x="0" y="549002"/>
                    <a:pt x="2221" y="542773"/>
                  </a:cubicBezTo>
                  <a:lnTo>
                    <a:pt x="186045" y="27172"/>
                  </a:lnTo>
                  <a:cubicBezTo>
                    <a:pt x="191854" y="10879"/>
                    <a:pt x="207283" y="0"/>
                    <a:pt x="224581" y="0"/>
                  </a:cubicBezTo>
                  <a:close/>
                </a:path>
              </a:pathLst>
            </a:custGeom>
            <a:solidFill>
              <a:srgbClr val="F27C22"/>
            </a:solidFill>
          </p:spPr>
        </p:sp>
        <p:sp>
          <p:nvSpPr>
            <p:cNvPr name="TextBox 7" id="7"/>
            <p:cNvSpPr txBox="true"/>
            <p:nvPr/>
          </p:nvSpPr>
          <p:spPr>
            <a:xfrm>
              <a:off x="101600" y="-38100"/>
              <a:ext cx="1277990" cy="6080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08130" y="6394633"/>
            <a:ext cx="8051170" cy="2863667"/>
            <a:chOff x="0" y="0"/>
            <a:chExt cx="1713884" cy="609600"/>
          </a:xfrm>
        </p:grpSpPr>
        <p:sp>
          <p:nvSpPr>
            <p:cNvPr name="Freeform 9" id="9"/>
            <p:cNvSpPr/>
            <p:nvPr/>
          </p:nvSpPr>
          <p:spPr>
            <a:xfrm flipH="false" flipV="false" rot="0">
              <a:off x="7009" y="0"/>
              <a:ext cx="1699867" cy="609600"/>
            </a:xfrm>
            <a:custGeom>
              <a:avLst/>
              <a:gdLst/>
              <a:ahLst/>
              <a:cxnLst/>
              <a:rect r="r" b="b" t="t" l="l"/>
              <a:pathLst>
                <a:path h="609600" w="1699867">
                  <a:moveTo>
                    <a:pt x="1474828" y="0"/>
                  </a:moveTo>
                  <a:lnTo>
                    <a:pt x="21839" y="0"/>
                  </a:lnTo>
                  <a:cubicBezTo>
                    <a:pt x="15155" y="0"/>
                    <a:pt x="8879" y="3213"/>
                    <a:pt x="4971" y="8635"/>
                  </a:cubicBezTo>
                  <a:cubicBezTo>
                    <a:pt x="1063" y="14057"/>
                    <a:pt x="0" y="21027"/>
                    <a:pt x="2113" y="27367"/>
                  </a:cubicBezTo>
                  <a:lnTo>
                    <a:pt x="187069" y="582233"/>
                  </a:lnTo>
                  <a:cubicBezTo>
                    <a:pt x="192516" y="598576"/>
                    <a:pt x="207811" y="609600"/>
                    <a:pt x="225039" y="609600"/>
                  </a:cubicBezTo>
                  <a:lnTo>
                    <a:pt x="1678028" y="609600"/>
                  </a:lnTo>
                  <a:cubicBezTo>
                    <a:pt x="1684711" y="609600"/>
                    <a:pt x="1690987" y="606387"/>
                    <a:pt x="1694895" y="600965"/>
                  </a:cubicBezTo>
                  <a:cubicBezTo>
                    <a:pt x="1698803" y="595543"/>
                    <a:pt x="1699866" y="588573"/>
                    <a:pt x="1697753" y="582233"/>
                  </a:cubicBezTo>
                  <a:lnTo>
                    <a:pt x="1512798" y="27367"/>
                  </a:lnTo>
                  <a:cubicBezTo>
                    <a:pt x="1507350" y="11024"/>
                    <a:pt x="1492055" y="0"/>
                    <a:pt x="1474828" y="0"/>
                  </a:cubicBezTo>
                  <a:close/>
                </a:path>
              </a:pathLst>
            </a:custGeom>
            <a:solidFill>
              <a:srgbClr val="F27C22"/>
            </a:solidFill>
          </p:spPr>
        </p:sp>
        <p:sp>
          <p:nvSpPr>
            <p:cNvPr name="TextBox 10" id="10"/>
            <p:cNvSpPr txBox="true"/>
            <p:nvPr/>
          </p:nvSpPr>
          <p:spPr>
            <a:xfrm>
              <a:off x="101600" y="-38100"/>
              <a:ext cx="1510684"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800000">
            <a:off x="1156959" y="3102341"/>
            <a:ext cx="8051170" cy="2863667"/>
            <a:chOff x="0" y="0"/>
            <a:chExt cx="1713884" cy="609600"/>
          </a:xfrm>
        </p:grpSpPr>
        <p:sp>
          <p:nvSpPr>
            <p:cNvPr name="Freeform 12" id="12"/>
            <p:cNvSpPr/>
            <p:nvPr/>
          </p:nvSpPr>
          <p:spPr>
            <a:xfrm flipH="false" flipV="false" rot="0">
              <a:off x="7009" y="0"/>
              <a:ext cx="1699867" cy="609600"/>
            </a:xfrm>
            <a:custGeom>
              <a:avLst/>
              <a:gdLst/>
              <a:ahLst/>
              <a:cxnLst/>
              <a:rect r="r" b="b" t="t" l="l"/>
              <a:pathLst>
                <a:path h="609600" w="1699867">
                  <a:moveTo>
                    <a:pt x="1474828" y="0"/>
                  </a:moveTo>
                  <a:lnTo>
                    <a:pt x="21839" y="0"/>
                  </a:lnTo>
                  <a:cubicBezTo>
                    <a:pt x="15155" y="0"/>
                    <a:pt x="8879" y="3213"/>
                    <a:pt x="4971" y="8635"/>
                  </a:cubicBezTo>
                  <a:cubicBezTo>
                    <a:pt x="1063" y="14057"/>
                    <a:pt x="0" y="21027"/>
                    <a:pt x="2113" y="27367"/>
                  </a:cubicBezTo>
                  <a:lnTo>
                    <a:pt x="187069" y="582233"/>
                  </a:lnTo>
                  <a:cubicBezTo>
                    <a:pt x="192516" y="598576"/>
                    <a:pt x="207811" y="609600"/>
                    <a:pt x="225039" y="609600"/>
                  </a:cubicBezTo>
                  <a:lnTo>
                    <a:pt x="1678028" y="609600"/>
                  </a:lnTo>
                  <a:cubicBezTo>
                    <a:pt x="1684711" y="609600"/>
                    <a:pt x="1690987" y="606387"/>
                    <a:pt x="1694895" y="600965"/>
                  </a:cubicBezTo>
                  <a:cubicBezTo>
                    <a:pt x="1698803" y="595543"/>
                    <a:pt x="1699866" y="588573"/>
                    <a:pt x="1697753" y="582233"/>
                  </a:cubicBezTo>
                  <a:lnTo>
                    <a:pt x="1512798" y="27367"/>
                  </a:lnTo>
                  <a:cubicBezTo>
                    <a:pt x="1507350" y="11024"/>
                    <a:pt x="1492055" y="0"/>
                    <a:pt x="1474828" y="0"/>
                  </a:cubicBezTo>
                  <a:close/>
                </a:path>
              </a:pathLst>
            </a:custGeom>
            <a:solidFill>
              <a:srgbClr val="F27C22"/>
            </a:solidFill>
          </p:spPr>
        </p:sp>
        <p:sp>
          <p:nvSpPr>
            <p:cNvPr name="TextBox 13" id="13"/>
            <p:cNvSpPr txBox="true"/>
            <p:nvPr/>
          </p:nvSpPr>
          <p:spPr>
            <a:xfrm>
              <a:off x="101600" y="-38100"/>
              <a:ext cx="1510684"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252963" y="5329134"/>
            <a:ext cx="1782075" cy="1711520"/>
            <a:chOff x="0" y="0"/>
            <a:chExt cx="1109119" cy="1065207"/>
          </a:xfrm>
        </p:grpSpPr>
        <p:sp>
          <p:nvSpPr>
            <p:cNvPr name="Freeform 15" id="15"/>
            <p:cNvSpPr/>
            <p:nvPr/>
          </p:nvSpPr>
          <p:spPr>
            <a:xfrm flipH="false" flipV="false" rot="0">
              <a:off x="0" y="0"/>
              <a:ext cx="1109119" cy="1065207"/>
            </a:xfrm>
            <a:custGeom>
              <a:avLst/>
              <a:gdLst/>
              <a:ahLst/>
              <a:cxnLst/>
              <a:rect r="r" b="b" t="t" l="l"/>
              <a:pathLst>
                <a:path h="1065207" w="1109119">
                  <a:moveTo>
                    <a:pt x="1109119" y="532604"/>
                  </a:moveTo>
                  <a:lnTo>
                    <a:pt x="905919" y="1065207"/>
                  </a:lnTo>
                  <a:lnTo>
                    <a:pt x="203200" y="1065207"/>
                  </a:lnTo>
                  <a:lnTo>
                    <a:pt x="0" y="532604"/>
                  </a:lnTo>
                  <a:lnTo>
                    <a:pt x="203200" y="0"/>
                  </a:lnTo>
                  <a:lnTo>
                    <a:pt x="905919" y="0"/>
                  </a:lnTo>
                  <a:lnTo>
                    <a:pt x="1109119" y="532604"/>
                  </a:lnTo>
                  <a:close/>
                </a:path>
              </a:pathLst>
            </a:custGeom>
            <a:solidFill>
              <a:srgbClr val="040606"/>
            </a:solidFill>
            <a:ln w="142875" cap="sq">
              <a:solidFill>
                <a:srgbClr val="FFFFFF"/>
              </a:solidFill>
              <a:prstDash val="solid"/>
              <a:miter/>
            </a:ln>
          </p:spPr>
        </p:sp>
        <p:sp>
          <p:nvSpPr>
            <p:cNvPr name="TextBox 16" id="16"/>
            <p:cNvSpPr txBox="true"/>
            <p:nvPr/>
          </p:nvSpPr>
          <p:spPr>
            <a:xfrm>
              <a:off x="114300" y="-38100"/>
              <a:ext cx="880519" cy="110330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85645" y="3984825"/>
            <a:ext cx="886110" cy="858419"/>
          </a:xfrm>
          <a:custGeom>
            <a:avLst/>
            <a:gdLst/>
            <a:ahLst/>
            <a:cxnLst/>
            <a:rect r="r" b="b" t="t" l="l"/>
            <a:pathLst>
              <a:path h="858419" w="886110">
                <a:moveTo>
                  <a:pt x="0" y="0"/>
                </a:moveTo>
                <a:lnTo>
                  <a:pt x="886110" y="0"/>
                </a:lnTo>
                <a:lnTo>
                  <a:pt x="886110" y="858420"/>
                </a:lnTo>
                <a:lnTo>
                  <a:pt x="0" y="858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8700945" y="5755684"/>
            <a:ext cx="886110" cy="858419"/>
          </a:xfrm>
          <a:custGeom>
            <a:avLst/>
            <a:gdLst/>
            <a:ahLst/>
            <a:cxnLst/>
            <a:rect r="r" b="b" t="t" l="l"/>
            <a:pathLst>
              <a:path h="858419" w="886110">
                <a:moveTo>
                  <a:pt x="0" y="0"/>
                </a:moveTo>
                <a:lnTo>
                  <a:pt x="886110" y="0"/>
                </a:lnTo>
                <a:lnTo>
                  <a:pt x="886110" y="858420"/>
                </a:lnTo>
                <a:lnTo>
                  <a:pt x="0" y="858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028700" y="1028700"/>
            <a:ext cx="10744092" cy="2149475"/>
          </a:xfrm>
          <a:prstGeom prst="rect">
            <a:avLst/>
          </a:prstGeom>
        </p:spPr>
        <p:txBody>
          <a:bodyPr anchor="t" rtlCol="false" tIns="0" lIns="0" bIns="0" rIns="0">
            <a:spAutoFit/>
          </a:bodyPr>
          <a:lstStyle/>
          <a:p>
            <a:pPr>
              <a:lnSpc>
                <a:spcPts val="5500"/>
              </a:lnSpc>
            </a:pPr>
            <a:r>
              <a:rPr lang="en-US" sz="5000">
                <a:solidFill>
                  <a:srgbClr val="000000"/>
                </a:solidFill>
                <a:latin typeface="Poppins Bold"/>
              </a:rPr>
              <a:t>Model Assumption Assessment: Diagnosing Residuals</a:t>
            </a:r>
          </a:p>
          <a:p>
            <a:pPr>
              <a:lnSpc>
                <a:spcPts val="5500"/>
              </a:lnSpc>
            </a:pPr>
          </a:p>
        </p:txBody>
      </p:sp>
      <p:sp>
        <p:nvSpPr>
          <p:cNvPr name="TextBox 20" id="20"/>
          <p:cNvSpPr txBox="true"/>
          <p:nvPr/>
        </p:nvSpPr>
        <p:spPr>
          <a:xfrm rot="0">
            <a:off x="10050093" y="3391141"/>
            <a:ext cx="6489160" cy="5099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Semi-Bold"/>
              </a:rPr>
              <a:t>Normal Q-Q Plot:</a:t>
            </a:r>
          </a:p>
        </p:txBody>
      </p:sp>
      <p:sp>
        <p:nvSpPr>
          <p:cNvPr name="TextBox 21" id="21"/>
          <p:cNvSpPr txBox="true"/>
          <p:nvPr/>
        </p:nvSpPr>
        <p:spPr>
          <a:xfrm rot="0">
            <a:off x="10301471" y="3965775"/>
            <a:ext cx="5864487" cy="1920240"/>
          </a:xfrm>
          <a:prstGeom prst="rect">
            <a:avLst/>
          </a:prstGeom>
        </p:spPr>
        <p:txBody>
          <a:bodyPr anchor="t" rtlCol="false" tIns="0" lIns="0" bIns="0" rIns="0">
            <a:spAutoFit/>
          </a:bodyPr>
          <a:lstStyle/>
          <a:p>
            <a:pPr algn="just" marL="453392" indent="-226696" lvl="1">
              <a:lnSpc>
                <a:spcPts val="2520"/>
              </a:lnSpc>
              <a:buFont typeface="Arial"/>
              <a:buChar char="•"/>
            </a:pPr>
            <a:r>
              <a:rPr lang="en-US" sz="2100">
                <a:solidFill>
                  <a:srgbClr val="000000"/>
                </a:solidFill>
                <a:latin typeface="Poppins"/>
              </a:rPr>
              <a:t>Pu</a:t>
            </a:r>
            <a:r>
              <a:rPr lang="en-US" sz="2100">
                <a:solidFill>
                  <a:srgbClr val="000000"/>
                </a:solidFill>
                <a:latin typeface="Poppins"/>
              </a:rPr>
              <a:t>rpose: Examine normal distribution of residuals.</a:t>
            </a:r>
          </a:p>
          <a:p>
            <a:pPr algn="just" marL="453392" indent="-226696" lvl="1">
              <a:lnSpc>
                <a:spcPts val="2520"/>
              </a:lnSpc>
              <a:buFont typeface="Arial"/>
              <a:buChar char="•"/>
            </a:pPr>
            <a:r>
              <a:rPr lang="en-US" sz="2100">
                <a:solidFill>
                  <a:srgbClr val="000000"/>
                </a:solidFill>
                <a:latin typeface="Poppins"/>
              </a:rPr>
              <a:t>Observation: Deviation from the straight dashed line suggests that the residuals are not normally distributed.</a:t>
            </a:r>
          </a:p>
          <a:p>
            <a:pPr algn="just">
              <a:lnSpc>
                <a:spcPts val="2520"/>
              </a:lnSpc>
            </a:pPr>
          </a:p>
        </p:txBody>
      </p:sp>
      <p:sp>
        <p:nvSpPr>
          <p:cNvPr name="TextBox 22" id="22"/>
          <p:cNvSpPr txBox="true"/>
          <p:nvPr/>
        </p:nvSpPr>
        <p:spPr>
          <a:xfrm rot="0">
            <a:off x="2234042" y="3391141"/>
            <a:ext cx="6018921" cy="5099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Semi-Bold"/>
              </a:rPr>
              <a:t>Residuals vs Fitted:</a:t>
            </a:r>
          </a:p>
        </p:txBody>
      </p:sp>
      <p:sp>
        <p:nvSpPr>
          <p:cNvPr name="TextBox 23" id="23"/>
          <p:cNvSpPr txBox="true"/>
          <p:nvPr/>
        </p:nvSpPr>
        <p:spPr>
          <a:xfrm rot="0">
            <a:off x="2250301" y="3965775"/>
            <a:ext cx="5864487" cy="1605915"/>
          </a:xfrm>
          <a:prstGeom prst="rect">
            <a:avLst/>
          </a:prstGeom>
        </p:spPr>
        <p:txBody>
          <a:bodyPr anchor="t" rtlCol="false" tIns="0" lIns="0" bIns="0" rIns="0">
            <a:spAutoFit/>
          </a:bodyPr>
          <a:lstStyle/>
          <a:p>
            <a:pPr algn="just" marL="453392" indent="-226696" lvl="1">
              <a:lnSpc>
                <a:spcPts val="2520"/>
              </a:lnSpc>
              <a:buFont typeface="Arial"/>
              <a:buChar char="•"/>
            </a:pPr>
            <a:r>
              <a:rPr lang="en-US" sz="2100">
                <a:solidFill>
                  <a:srgbClr val="000000"/>
                </a:solidFill>
                <a:latin typeface="Poppins"/>
              </a:rPr>
              <a:t>Purp</a:t>
            </a:r>
            <a:r>
              <a:rPr lang="en-US" sz="2100">
                <a:solidFill>
                  <a:srgbClr val="000000"/>
                </a:solidFill>
                <a:latin typeface="Poppins"/>
              </a:rPr>
              <a:t>ose: Check the linearity assumption.</a:t>
            </a:r>
          </a:p>
          <a:p>
            <a:pPr algn="just" marL="453392" indent="-226696" lvl="1">
              <a:lnSpc>
                <a:spcPts val="2520"/>
              </a:lnSpc>
              <a:buFont typeface="Arial"/>
              <a:buChar char="•"/>
            </a:pPr>
            <a:r>
              <a:rPr lang="en-US" sz="2100">
                <a:solidFill>
                  <a:srgbClr val="000000"/>
                </a:solidFill>
                <a:latin typeface="Poppins"/>
              </a:rPr>
              <a:t>Observation: A distinct pattern in the plot indicates that the linear relationship assumption</a:t>
            </a:r>
          </a:p>
          <a:p>
            <a:pPr algn="just">
              <a:lnSpc>
                <a:spcPts val="2520"/>
              </a:lnSpc>
            </a:pPr>
          </a:p>
        </p:txBody>
      </p:sp>
      <p:sp>
        <p:nvSpPr>
          <p:cNvPr name="TextBox 24" id="24"/>
          <p:cNvSpPr txBox="true"/>
          <p:nvPr/>
        </p:nvSpPr>
        <p:spPr>
          <a:xfrm rot="0">
            <a:off x="10419034" y="6718466"/>
            <a:ext cx="5411523" cy="5099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Semi-Bold"/>
              </a:rPr>
              <a:t>Residuals vs Leverage:</a:t>
            </a:r>
          </a:p>
        </p:txBody>
      </p:sp>
      <p:sp>
        <p:nvSpPr>
          <p:cNvPr name="TextBox 25" id="25"/>
          <p:cNvSpPr txBox="true"/>
          <p:nvPr/>
        </p:nvSpPr>
        <p:spPr>
          <a:xfrm rot="0">
            <a:off x="10301471" y="7258067"/>
            <a:ext cx="5864487" cy="1920240"/>
          </a:xfrm>
          <a:prstGeom prst="rect">
            <a:avLst/>
          </a:prstGeom>
        </p:spPr>
        <p:txBody>
          <a:bodyPr anchor="t" rtlCol="false" tIns="0" lIns="0" bIns="0" rIns="0">
            <a:spAutoFit/>
          </a:bodyPr>
          <a:lstStyle/>
          <a:p>
            <a:pPr algn="just" marL="453392" indent="-226696" lvl="1">
              <a:lnSpc>
                <a:spcPts val="2520"/>
              </a:lnSpc>
              <a:buFont typeface="Arial"/>
              <a:buChar char="•"/>
            </a:pPr>
            <a:r>
              <a:rPr lang="en-US" sz="2100">
                <a:solidFill>
                  <a:srgbClr val="000000"/>
                </a:solidFill>
                <a:latin typeface="Poppins"/>
              </a:rPr>
              <a:t>Purpose: Identify influential cases.</a:t>
            </a:r>
          </a:p>
          <a:p>
            <a:pPr algn="just" marL="453392" indent="-226696" lvl="1">
              <a:lnSpc>
                <a:spcPts val="2520"/>
              </a:lnSpc>
              <a:buFont typeface="Arial"/>
              <a:buChar char="•"/>
            </a:pPr>
            <a:r>
              <a:rPr lang="en-US" sz="2100">
                <a:solidFill>
                  <a:srgbClr val="000000"/>
                </a:solidFill>
                <a:latin typeface="Poppins"/>
              </a:rPr>
              <a:t>Observation: Notable values (4483, 686, 1874) signify potential issues, implying that the assumption of no influential cases may not hold.</a:t>
            </a:r>
          </a:p>
          <a:p>
            <a:pPr algn="just">
              <a:lnSpc>
                <a:spcPts val="2520"/>
              </a:lnSpc>
            </a:pPr>
          </a:p>
        </p:txBody>
      </p:sp>
      <p:sp>
        <p:nvSpPr>
          <p:cNvPr name="TextBox 26" id="26"/>
          <p:cNvSpPr txBox="true"/>
          <p:nvPr/>
        </p:nvSpPr>
        <p:spPr>
          <a:xfrm rot="0">
            <a:off x="1894288" y="6718466"/>
            <a:ext cx="6358675" cy="50990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Semi-Bold"/>
              </a:rPr>
              <a:t>Scale-Location :</a:t>
            </a:r>
          </a:p>
        </p:txBody>
      </p:sp>
      <p:sp>
        <p:nvSpPr>
          <p:cNvPr name="TextBox 27" id="27"/>
          <p:cNvSpPr txBox="true"/>
          <p:nvPr/>
        </p:nvSpPr>
        <p:spPr>
          <a:xfrm rot="0">
            <a:off x="2250301" y="7258067"/>
            <a:ext cx="5864487" cy="2234565"/>
          </a:xfrm>
          <a:prstGeom prst="rect">
            <a:avLst/>
          </a:prstGeom>
        </p:spPr>
        <p:txBody>
          <a:bodyPr anchor="t" rtlCol="false" tIns="0" lIns="0" bIns="0" rIns="0">
            <a:spAutoFit/>
          </a:bodyPr>
          <a:lstStyle/>
          <a:p>
            <a:pPr marL="453392" indent="-226696" lvl="1">
              <a:lnSpc>
                <a:spcPts val="2520"/>
              </a:lnSpc>
              <a:buFont typeface="Arial"/>
              <a:buChar char="•"/>
            </a:pPr>
            <a:r>
              <a:rPr lang="en-US" sz="2100">
                <a:solidFill>
                  <a:srgbClr val="000000"/>
                </a:solidFill>
                <a:latin typeface="Poppins"/>
              </a:rPr>
              <a:t>Pu</a:t>
            </a:r>
            <a:r>
              <a:rPr lang="en-US" sz="2100">
                <a:solidFill>
                  <a:srgbClr val="000000"/>
                </a:solidFill>
                <a:latin typeface="Poppins"/>
              </a:rPr>
              <a:t>rpose: Assess homogeneity of variance (homoscedasticity).</a:t>
            </a:r>
          </a:p>
          <a:p>
            <a:pPr marL="453392" indent="-226696" lvl="1">
              <a:lnSpc>
                <a:spcPts val="2520"/>
              </a:lnSpc>
              <a:buFont typeface="Arial"/>
              <a:buChar char="•"/>
            </a:pPr>
            <a:r>
              <a:rPr lang="en-US" sz="2100">
                <a:solidFill>
                  <a:srgbClr val="000000"/>
                </a:solidFill>
                <a:latin typeface="Poppins"/>
              </a:rPr>
              <a:t>Observation: Lack of a horizontal line with equally spread points indicates that the assumption of homoscedasticity was not met.</a:t>
            </a:r>
          </a:p>
          <a:p>
            <a:pPr>
              <a:lnSpc>
                <a:spcPts val="252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70824" y="351738"/>
            <a:ext cx="10029717" cy="1787525"/>
          </a:xfrm>
          <a:prstGeom prst="rect">
            <a:avLst/>
          </a:prstGeom>
        </p:spPr>
        <p:txBody>
          <a:bodyPr anchor="t" rtlCol="false" tIns="0" lIns="0" bIns="0" rIns="0">
            <a:spAutoFit/>
          </a:bodyPr>
          <a:lstStyle/>
          <a:p>
            <a:pPr algn="r">
              <a:lnSpc>
                <a:spcPts val="7000"/>
              </a:lnSpc>
              <a:spcBef>
                <a:spcPct val="0"/>
              </a:spcBef>
            </a:pPr>
            <a:r>
              <a:rPr lang="en-US" sz="5000">
                <a:solidFill>
                  <a:srgbClr val="000000"/>
                </a:solidFill>
                <a:latin typeface="Poppins Bold"/>
              </a:rPr>
              <a:t>Drawing Conclusions: Unraveling Insights</a:t>
            </a:r>
          </a:p>
        </p:txBody>
      </p:sp>
      <p:grpSp>
        <p:nvGrpSpPr>
          <p:cNvPr name="Group 3" id="3"/>
          <p:cNvGrpSpPr/>
          <p:nvPr/>
        </p:nvGrpSpPr>
        <p:grpSpPr>
          <a:xfrm rot="0">
            <a:off x="-2857388" y="5143500"/>
            <a:ext cx="11572742" cy="5253037"/>
            <a:chOff x="0" y="0"/>
            <a:chExt cx="1342984" cy="609600"/>
          </a:xfrm>
        </p:grpSpPr>
        <p:sp>
          <p:nvSpPr>
            <p:cNvPr name="Freeform 4" id="4"/>
            <p:cNvSpPr/>
            <p:nvPr/>
          </p:nvSpPr>
          <p:spPr>
            <a:xfrm flipH="false" flipV="false" rot="0">
              <a:off x="7314" y="0"/>
              <a:ext cx="1328355" cy="609600"/>
            </a:xfrm>
            <a:custGeom>
              <a:avLst/>
              <a:gdLst/>
              <a:ahLst/>
              <a:cxnLst/>
              <a:rect r="r" b="b" t="t" l="l"/>
              <a:pathLst>
                <a:path h="609600" w="1328355">
                  <a:moveTo>
                    <a:pt x="1102366" y="0"/>
                  </a:moveTo>
                  <a:lnTo>
                    <a:pt x="22790" y="0"/>
                  </a:lnTo>
                  <a:cubicBezTo>
                    <a:pt x="15815" y="0"/>
                    <a:pt x="9266" y="3353"/>
                    <a:pt x="5188" y="9011"/>
                  </a:cubicBezTo>
                  <a:cubicBezTo>
                    <a:pt x="1110" y="14669"/>
                    <a:pt x="0" y="21943"/>
                    <a:pt x="2206" y="28559"/>
                  </a:cubicBezTo>
                  <a:lnTo>
                    <a:pt x="186366" y="581041"/>
                  </a:lnTo>
                  <a:cubicBezTo>
                    <a:pt x="192051" y="598096"/>
                    <a:pt x="208012" y="609600"/>
                    <a:pt x="225990" y="609600"/>
                  </a:cubicBezTo>
                  <a:lnTo>
                    <a:pt x="1305566" y="609600"/>
                  </a:lnTo>
                  <a:cubicBezTo>
                    <a:pt x="1312540" y="609600"/>
                    <a:pt x="1319090" y="606247"/>
                    <a:pt x="1323168" y="600589"/>
                  </a:cubicBezTo>
                  <a:cubicBezTo>
                    <a:pt x="1327246" y="594931"/>
                    <a:pt x="1328356" y="587657"/>
                    <a:pt x="1326150" y="581041"/>
                  </a:cubicBezTo>
                  <a:lnTo>
                    <a:pt x="1141989" y="28559"/>
                  </a:lnTo>
                  <a:cubicBezTo>
                    <a:pt x="1136304" y="11504"/>
                    <a:pt x="1120344" y="0"/>
                    <a:pt x="1102366" y="0"/>
                  </a:cubicBezTo>
                  <a:close/>
                </a:path>
              </a:pathLst>
            </a:custGeom>
            <a:solidFill>
              <a:srgbClr val="000000"/>
            </a:solidFill>
            <a:ln cap="rnd">
              <a:noFill/>
              <a:prstDash val="solid"/>
              <a:round/>
            </a:ln>
          </p:spPr>
        </p:sp>
        <p:sp>
          <p:nvSpPr>
            <p:cNvPr name="TextBox 5" id="5"/>
            <p:cNvSpPr txBox="true"/>
            <p:nvPr/>
          </p:nvSpPr>
          <p:spPr>
            <a:xfrm>
              <a:off x="101600" y="-38100"/>
              <a:ext cx="1139784"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724038" y="438494"/>
            <a:ext cx="10839317" cy="9216114"/>
            <a:chOff x="0" y="0"/>
            <a:chExt cx="612582" cy="520847"/>
          </a:xfrm>
        </p:grpSpPr>
        <p:sp>
          <p:nvSpPr>
            <p:cNvPr name="Freeform 7" id="7"/>
            <p:cNvSpPr/>
            <p:nvPr/>
          </p:nvSpPr>
          <p:spPr>
            <a:xfrm flipH="false" flipV="false" rot="0">
              <a:off x="12060" y="0"/>
              <a:ext cx="588462" cy="520847"/>
            </a:xfrm>
            <a:custGeom>
              <a:avLst/>
              <a:gdLst/>
              <a:ahLst/>
              <a:cxnLst/>
              <a:rect r="r" b="b" t="t" l="l"/>
              <a:pathLst>
                <a:path h="520847" w="588462">
                  <a:moveTo>
                    <a:pt x="354468" y="0"/>
                  </a:moveTo>
                  <a:lnTo>
                    <a:pt x="30795" y="0"/>
                  </a:lnTo>
                  <a:cubicBezTo>
                    <a:pt x="21123" y="0"/>
                    <a:pt x="12074" y="4776"/>
                    <a:pt x="6618" y="12762"/>
                  </a:cubicBezTo>
                  <a:cubicBezTo>
                    <a:pt x="1161" y="20748"/>
                    <a:pt x="0" y="30913"/>
                    <a:pt x="3516" y="39924"/>
                  </a:cubicBezTo>
                  <a:lnTo>
                    <a:pt x="175564" y="480923"/>
                  </a:lnTo>
                  <a:cubicBezTo>
                    <a:pt x="184957" y="504998"/>
                    <a:pt x="208153" y="520847"/>
                    <a:pt x="233995" y="520847"/>
                  </a:cubicBezTo>
                  <a:lnTo>
                    <a:pt x="557668" y="520847"/>
                  </a:lnTo>
                  <a:cubicBezTo>
                    <a:pt x="567340" y="520847"/>
                    <a:pt x="576388" y="516071"/>
                    <a:pt x="581845" y="508085"/>
                  </a:cubicBezTo>
                  <a:cubicBezTo>
                    <a:pt x="587301" y="500099"/>
                    <a:pt x="588462" y="489934"/>
                    <a:pt x="584947" y="480923"/>
                  </a:cubicBezTo>
                  <a:lnTo>
                    <a:pt x="412898" y="39924"/>
                  </a:lnTo>
                  <a:cubicBezTo>
                    <a:pt x="403506" y="15850"/>
                    <a:pt x="380309" y="0"/>
                    <a:pt x="354468" y="0"/>
                  </a:cubicBezTo>
                  <a:close/>
                </a:path>
              </a:pathLst>
            </a:custGeom>
            <a:solidFill>
              <a:srgbClr val="F27C22"/>
            </a:solidFill>
          </p:spPr>
        </p:sp>
        <p:sp>
          <p:nvSpPr>
            <p:cNvPr name="TextBox 8" id="8"/>
            <p:cNvSpPr txBox="true"/>
            <p:nvPr/>
          </p:nvSpPr>
          <p:spPr>
            <a:xfrm>
              <a:off x="101600" y="-38100"/>
              <a:ext cx="409382" cy="55894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162533" y="838979"/>
            <a:ext cx="9856776" cy="8521250"/>
            <a:chOff x="0" y="0"/>
            <a:chExt cx="609322" cy="526763"/>
          </a:xfrm>
        </p:grpSpPr>
        <p:sp>
          <p:nvSpPr>
            <p:cNvPr name="Freeform 10" id="10"/>
            <p:cNvSpPr/>
            <p:nvPr/>
          </p:nvSpPr>
          <p:spPr>
            <a:xfrm flipH="false" flipV="false" rot="0">
              <a:off x="8750" y="0"/>
              <a:ext cx="591822" cy="526763"/>
            </a:xfrm>
            <a:custGeom>
              <a:avLst/>
              <a:gdLst/>
              <a:ahLst/>
              <a:cxnLst/>
              <a:rect r="r" b="b" t="t" l="l"/>
              <a:pathLst>
                <a:path h="526763" w="591822">
                  <a:moveTo>
                    <a:pt x="365955" y="0"/>
                  </a:moveTo>
                  <a:lnTo>
                    <a:pt x="22668" y="0"/>
                  </a:lnTo>
                  <a:cubicBezTo>
                    <a:pt x="15562" y="0"/>
                    <a:pt x="8913" y="3502"/>
                    <a:pt x="4894" y="9361"/>
                  </a:cubicBezTo>
                  <a:cubicBezTo>
                    <a:pt x="874" y="15220"/>
                    <a:pt x="0" y="22683"/>
                    <a:pt x="2557" y="29312"/>
                  </a:cubicBezTo>
                  <a:lnTo>
                    <a:pt x="183143" y="497451"/>
                  </a:lnTo>
                  <a:cubicBezTo>
                    <a:pt x="189956" y="515114"/>
                    <a:pt x="206936" y="526763"/>
                    <a:pt x="225868" y="526763"/>
                  </a:cubicBezTo>
                  <a:lnTo>
                    <a:pt x="569155" y="526763"/>
                  </a:lnTo>
                  <a:cubicBezTo>
                    <a:pt x="576260" y="526763"/>
                    <a:pt x="582909" y="523262"/>
                    <a:pt x="586928" y="517403"/>
                  </a:cubicBezTo>
                  <a:cubicBezTo>
                    <a:pt x="590948" y="511544"/>
                    <a:pt x="591822" y="504080"/>
                    <a:pt x="589265" y="497451"/>
                  </a:cubicBezTo>
                  <a:lnTo>
                    <a:pt x="408679" y="29312"/>
                  </a:lnTo>
                  <a:cubicBezTo>
                    <a:pt x="401866" y="11649"/>
                    <a:pt x="384886" y="0"/>
                    <a:pt x="365955" y="0"/>
                  </a:cubicBezTo>
                  <a:close/>
                </a:path>
              </a:pathLst>
            </a:custGeom>
            <a:solidFill>
              <a:srgbClr val="FFFFFF"/>
            </a:solidFill>
          </p:spPr>
        </p:sp>
        <p:sp>
          <p:nvSpPr>
            <p:cNvPr name="TextBox 11" id="11"/>
            <p:cNvSpPr txBox="true"/>
            <p:nvPr/>
          </p:nvSpPr>
          <p:spPr>
            <a:xfrm>
              <a:off x="101600" y="-38100"/>
              <a:ext cx="406122" cy="56486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491473" y="1126974"/>
            <a:ext cx="8721056" cy="7976113"/>
            <a:chOff x="0" y="0"/>
            <a:chExt cx="8961184" cy="8195729"/>
          </a:xfrm>
        </p:grpSpPr>
        <p:sp>
          <p:nvSpPr>
            <p:cNvPr name="Freeform 13" id="13"/>
            <p:cNvSpPr/>
            <p:nvPr/>
          </p:nvSpPr>
          <p:spPr>
            <a:xfrm flipH="false" flipV="false" rot="0">
              <a:off x="-60452" y="0"/>
              <a:ext cx="9021572" cy="8195818"/>
            </a:xfrm>
            <a:custGeom>
              <a:avLst/>
              <a:gdLst/>
              <a:ahLst/>
              <a:cxnLst/>
              <a:rect r="r" b="b" t="t" l="l"/>
              <a:pathLst>
                <a:path h="8195818" w="9021572">
                  <a:moveTo>
                    <a:pt x="399415" y="0"/>
                  </a:moveTo>
                  <a:cubicBezTo>
                    <a:pt x="163576" y="0"/>
                    <a:pt x="0" y="234950"/>
                    <a:pt x="81788" y="456184"/>
                  </a:cubicBezTo>
                  <a:lnTo>
                    <a:pt x="2862326" y="7974584"/>
                  </a:lnTo>
                  <a:cubicBezTo>
                    <a:pt x="2911475" y="8107552"/>
                    <a:pt x="3038221" y="8195818"/>
                    <a:pt x="3179953" y="8195818"/>
                  </a:cubicBezTo>
                  <a:lnTo>
                    <a:pt x="8682609" y="8195818"/>
                  </a:lnTo>
                  <a:cubicBezTo>
                    <a:pt x="8876665" y="8195818"/>
                    <a:pt x="9021445" y="8036813"/>
                    <a:pt x="9021572" y="7857617"/>
                  </a:cubicBezTo>
                  <a:lnTo>
                    <a:pt x="9021572" y="7857617"/>
                  </a:lnTo>
                  <a:lnTo>
                    <a:pt x="9021572" y="7857109"/>
                  </a:lnTo>
                  <a:lnTo>
                    <a:pt x="9021572" y="7857109"/>
                  </a:lnTo>
                  <a:cubicBezTo>
                    <a:pt x="9021572" y="7817103"/>
                    <a:pt x="9014333" y="7776083"/>
                    <a:pt x="8998712" y="7735570"/>
                  </a:cubicBezTo>
                  <a:lnTo>
                    <a:pt x="6109462" y="217170"/>
                  </a:lnTo>
                  <a:cubicBezTo>
                    <a:pt x="6059170" y="86360"/>
                    <a:pt x="5933567" y="0"/>
                    <a:pt x="5793359" y="0"/>
                  </a:cubicBezTo>
                  <a:close/>
                </a:path>
              </a:pathLst>
            </a:custGeom>
            <a:blipFill>
              <a:blip r:embed="rId2"/>
              <a:stretch>
                <a:fillRect l="-18509" t="0" r="-18509" b="0"/>
              </a:stretch>
            </a:blipFill>
          </p:spPr>
        </p:sp>
      </p:grpSp>
      <p:sp>
        <p:nvSpPr>
          <p:cNvPr name="TextBox 14" id="14"/>
          <p:cNvSpPr txBox="true"/>
          <p:nvPr/>
        </p:nvSpPr>
        <p:spPr>
          <a:xfrm rot="0">
            <a:off x="8926892" y="2120212"/>
            <a:ext cx="8332408" cy="2255520"/>
          </a:xfrm>
          <a:prstGeom prst="rect">
            <a:avLst/>
          </a:prstGeom>
        </p:spPr>
        <p:txBody>
          <a:bodyPr anchor="t" rtlCol="false" tIns="0" lIns="0" bIns="0" rIns="0">
            <a:spAutoFit/>
          </a:bodyPr>
          <a:lstStyle/>
          <a:p>
            <a:pPr algn="just" marL="539746" indent="-269873" lvl="1">
              <a:lnSpc>
                <a:spcPts val="2999"/>
              </a:lnSpc>
              <a:buFont typeface="Arial"/>
              <a:buChar char="•"/>
            </a:pPr>
            <a:r>
              <a:rPr lang="en-US" sz="2499">
                <a:solidFill>
                  <a:srgbClr val="000000"/>
                </a:solidFill>
                <a:latin typeface="Poppins"/>
              </a:rPr>
              <a:t>Statistical Significance</a:t>
            </a:r>
          </a:p>
          <a:p>
            <a:pPr algn="just">
              <a:lnSpc>
                <a:spcPts val="2999"/>
              </a:lnSpc>
            </a:pPr>
            <a:r>
              <a:rPr lang="en-US" sz="2499">
                <a:solidFill>
                  <a:srgbClr val="000000"/>
                </a:solidFill>
                <a:latin typeface="Poppins"/>
              </a:rPr>
              <a:t>The p-value, standing below 0.05, leads us to reject the null hypothesis. This strongly indicates a significant relationship between Household Income (HHINCOME) and credit card debt.</a:t>
            </a:r>
          </a:p>
          <a:p>
            <a:pPr algn="just">
              <a:lnSpc>
                <a:spcPts val="2999"/>
              </a:lnSpc>
            </a:pPr>
          </a:p>
        </p:txBody>
      </p:sp>
      <p:sp>
        <p:nvSpPr>
          <p:cNvPr name="TextBox 15" id="15"/>
          <p:cNvSpPr txBox="true"/>
          <p:nvPr/>
        </p:nvSpPr>
        <p:spPr>
          <a:xfrm rot="0">
            <a:off x="8926892" y="4555571"/>
            <a:ext cx="8332408" cy="2626995"/>
          </a:xfrm>
          <a:prstGeom prst="rect">
            <a:avLst/>
          </a:prstGeom>
        </p:spPr>
        <p:txBody>
          <a:bodyPr anchor="t" rtlCol="false" tIns="0" lIns="0" bIns="0" rIns="0">
            <a:spAutoFit/>
          </a:bodyPr>
          <a:lstStyle/>
          <a:p>
            <a:pPr algn="just" marL="539746" indent="-269873" lvl="1">
              <a:lnSpc>
                <a:spcPts val="2999"/>
              </a:lnSpc>
              <a:buFont typeface="Arial"/>
              <a:buChar char="•"/>
            </a:pPr>
            <a:r>
              <a:rPr lang="en-US" sz="2499">
                <a:solidFill>
                  <a:srgbClr val="000000"/>
                </a:solidFill>
                <a:latin typeface="Poppins"/>
              </a:rPr>
              <a:t>Effect Size:</a:t>
            </a:r>
          </a:p>
          <a:p>
            <a:pPr algn="just">
              <a:lnSpc>
                <a:spcPts val="2999"/>
              </a:lnSpc>
            </a:pPr>
            <a:r>
              <a:rPr lang="en-US" sz="2499">
                <a:solidFill>
                  <a:srgbClr val="000000"/>
                </a:solidFill>
                <a:latin typeface="Poppins"/>
              </a:rPr>
              <a:t>At the 0.05 significance level, our model boasts an R-squared of 0.188. This signifies that 18.8% of the variability observed in the target variable (credit card debt) can be explained by our regression model.</a:t>
            </a:r>
          </a:p>
          <a:p>
            <a:pPr algn="just">
              <a:lnSpc>
                <a:spcPts val="2999"/>
              </a:lnSpc>
            </a:pPr>
          </a:p>
        </p:txBody>
      </p:sp>
      <p:sp>
        <p:nvSpPr>
          <p:cNvPr name="TextBox 16" id="16"/>
          <p:cNvSpPr txBox="true"/>
          <p:nvPr/>
        </p:nvSpPr>
        <p:spPr>
          <a:xfrm rot="0">
            <a:off x="8926892" y="6990929"/>
            <a:ext cx="8332408" cy="2626995"/>
          </a:xfrm>
          <a:prstGeom prst="rect">
            <a:avLst/>
          </a:prstGeom>
        </p:spPr>
        <p:txBody>
          <a:bodyPr anchor="t" rtlCol="false" tIns="0" lIns="0" bIns="0" rIns="0">
            <a:spAutoFit/>
          </a:bodyPr>
          <a:lstStyle/>
          <a:p>
            <a:pPr algn="just" marL="539746" indent="-269873" lvl="1">
              <a:lnSpc>
                <a:spcPts val="2999"/>
              </a:lnSpc>
              <a:buFont typeface="Arial"/>
              <a:buChar char="•"/>
            </a:pPr>
            <a:r>
              <a:rPr lang="en-US" sz="2499">
                <a:solidFill>
                  <a:srgbClr val="000000"/>
                </a:solidFill>
                <a:latin typeface="Poppins"/>
              </a:rPr>
              <a:t>Interpretation of Coefficient:</a:t>
            </a:r>
          </a:p>
          <a:p>
            <a:pPr algn="just">
              <a:lnSpc>
                <a:spcPts val="2999"/>
              </a:lnSpc>
            </a:pPr>
            <a:r>
              <a:rPr lang="en-US" sz="2499">
                <a:solidFill>
                  <a:srgbClr val="000000"/>
                </a:solidFill>
                <a:latin typeface="Poppins"/>
              </a:rPr>
              <a:t>For every one-unit increase in Household Income, the model predicts a corresponding increase in credit card debt by 1.147e-05 units. This quantitative insight further underscores the influence of income on credit dynamics.</a:t>
            </a:r>
          </a:p>
          <a:p>
            <a:pPr algn="just">
              <a:lnSpc>
                <a:spcPts val="29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9999"/>
            </a:blip>
            <a:stretch>
              <a:fillRect l="0" t="-20605" r="0" b="-5060"/>
            </a:stretch>
          </a:blipFill>
        </p:spPr>
      </p:sp>
      <p:grpSp>
        <p:nvGrpSpPr>
          <p:cNvPr name="Group 3" id="3"/>
          <p:cNvGrpSpPr/>
          <p:nvPr/>
        </p:nvGrpSpPr>
        <p:grpSpPr>
          <a:xfrm rot="0">
            <a:off x="7435760" y="5213692"/>
            <a:ext cx="19164341" cy="5253037"/>
            <a:chOff x="0" y="0"/>
            <a:chExt cx="1922019" cy="526835"/>
          </a:xfrm>
        </p:grpSpPr>
        <p:sp>
          <p:nvSpPr>
            <p:cNvPr name="Freeform 4" id="4"/>
            <p:cNvSpPr/>
            <p:nvPr/>
          </p:nvSpPr>
          <p:spPr>
            <a:xfrm flipH="false" flipV="false" rot="0">
              <a:off x="5062" y="0"/>
              <a:ext cx="1911895" cy="526835"/>
            </a:xfrm>
            <a:custGeom>
              <a:avLst/>
              <a:gdLst/>
              <a:ahLst/>
              <a:cxnLst/>
              <a:rect r="r" b="b" t="t" l="l"/>
              <a:pathLst>
                <a:path h="526835" w="1911895">
                  <a:moveTo>
                    <a:pt x="216317" y="0"/>
                  </a:moveTo>
                  <a:lnTo>
                    <a:pt x="1898778" y="0"/>
                  </a:lnTo>
                  <a:cubicBezTo>
                    <a:pt x="1902890" y="0"/>
                    <a:pt x="1906737" y="2026"/>
                    <a:pt x="1909063" y="5416"/>
                  </a:cubicBezTo>
                  <a:cubicBezTo>
                    <a:pt x="1911389" y="8806"/>
                    <a:pt x="1911895" y="13125"/>
                    <a:pt x="1910415" y="16961"/>
                  </a:cubicBezTo>
                  <a:lnTo>
                    <a:pt x="1720299" y="509874"/>
                  </a:lnTo>
                  <a:cubicBezTo>
                    <a:pt x="1716357" y="520094"/>
                    <a:pt x="1706533" y="526835"/>
                    <a:pt x="1695578" y="526835"/>
                  </a:cubicBezTo>
                  <a:lnTo>
                    <a:pt x="13117" y="526835"/>
                  </a:lnTo>
                  <a:cubicBezTo>
                    <a:pt x="9006" y="526835"/>
                    <a:pt x="5158" y="524809"/>
                    <a:pt x="2832" y="521418"/>
                  </a:cubicBezTo>
                  <a:cubicBezTo>
                    <a:pt x="506" y="518028"/>
                    <a:pt x="0" y="513710"/>
                    <a:pt x="1480" y="509874"/>
                  </a:cubicBezTo>
                  <a:lnTo>
                    <a:pt x="191596" y="16961"/>
                  </a:lnTo>
                  <a:cubicBezTo>
                    <a:pt x="195538" y="6741"/>
                    <a:pt x="205363" y="0"/>
                    <a:pt x="216317" y="0"/>
                  </a:cubicBezTo>
                  <a:close/>
                </a:path>
              </a:pathLst>
            </a:custGeom>
            <a:solidFill>
              <a:srgbClr val="000000"/>
            </a:solidFill>
            <a:ln cap="rnd">
              <a:noFill/>
              <a:prstDash val="solid"/>
              <a:round/>
            </a:ln>
          </p:spPr>
        </p:sp>
        <p:sp>
          <p:nvSpPr>
            <p:cNvPr name="TextBox 5" id="5"/>
            <p:cNvSpPr txBox="true"/>
            <p:nvPr/>
          </p:nvSpPr>
          <p:spPr>
            <a:xfrm>
              <a:off x="101600" y="-38100"/>
              <a:ext cx="1718819"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154295" y="736577"/>
            <a:ext cx="10984424" cy="9229475"/>
            <a:chOff x="0" y="0"/>
            <a:chExt cx="627494" cy="527241"/>
          </a:xfrm>
        </p:grpSpPr>
        <p:sp>
          <p:nvSpPr>
            <p:cNvPr name="Freeform 7" id="7"/>
            <p:cNvSpPr/>
            <p:nvPr/>
          </p:nvSpPr>
          <p:spPr>
            <a:xfrm flipH="false" flipV="false" rot="0">
              <a:off x="11768" y="0"/>
              <a:ext cx="603959" cy="527241"/>
            </a:xfrm>
            <a:custGeom>
              <a:avLst/>
              <a:gdLst/>
              <a:ahLst/>
              <a:cxnLst/>
              <a:rect r="r" b="b" t="t" l="l"/>
              <a:pathLst>
                <a:path h="527241" w="603959">
                  <a:moveTo>
                    <a:pt x="233721" y="0"/>
                  </a:moveTo>
                  <a:lnTo>
                    <a:pt x="573438" y="0"/>
                  </a:lnTo>
                  <a:cubicBezTo>
                    <a:pt x="583003" y="0"/>
                    <a:pt x="591954" y="4713"/>
                    <a:pt x="597367" y="12600"/>
                  </a:cubicBezTo>
                  <a:cubicBezTo>
                    <a:pt x="602780" y="20487"/>
                    <a:pt x="603959" y="30534"/>
                    <a:pt x="600519" y="39459"/>
                  </a:cubicBezTo>
                  <a:lnTo>
                    <a:pt x="427734" y="487782"/>
                  </a:lnTo>
                  <a:cubicBezTo>
                    <a:pt x="418571" y="511558"/>
                    <a:pt x="395718" y="527241"/>
                    <a:pt x="370238" y="527241"/>
                  </a:cubicBezTo>
                  <a:lnTo>
                    <a:pt x="30521" y="527241"/>
                  </a:lnTo>
                  <a:cubicBezTo>
                    <a:pt x="20955" y="527241"/>
                    <a:pt x="12004" y="522528"/>
                    <a:pt x="6591" y="514642"/>
                  </a:cubicBezTo>
                  <a:cubicBezTo>
                    <a:pt x="1179" y="506755"/>
                    <a:pt x="0" y="496708"/>
                    <a:pt x="3440" y="487782"/>
                  </a:cubicBezTo>
                  <a:lnTo>
                    <a:pt x="176224" y="39459"/>
                  </a:lnTo>
                  <a:cubicBezTo>
                    <a:pt x="185388" y="15683"/>
                    <a:pt x="208240" y="0"/>
                    <a:pt x="233721" y="0"/>
                  </a:cubicBezTo>
                  <a:close/>
                </a:path>
              </a:pathLst>
            </a:custGeom>
            <a:solidFill>
              <a:srgbClr val="F27C22"/>
            </a:solidFill>
          </p:spPr>
        </p:sp>
        <p:sp>
          <p:nvSpPr>
            <p:cNvPr name="TextBox 8" id="8"/>
            <p:cNvSpPr txBox="true"/>
            <p:nvPr/>
          </p:nvSpPr>
          <p:spPr>
            <a:xfrm>
              <a:off x="101600" y="-38100"/>
              <a:ext cx="424294" cy="56534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8644930" y="1181394"/>
            <a:ext cx="9890528" cy="8502751"/>
            <a:chOff x="0" y="0"/>
            <a:chExt cx="623858" cy="536322"/>
          </a:xfrm>
        </p:grpSpPr>
        <p:sp>
          <p:nvSpPr>
            <p:cNvPr name="Freeform 10" id="10"/>
            <p:cNvSpPr/>
            <p:nvPr/>
          </p:nvSpPr>
          <p:spPr>
            <a:xfrm flipH="false" flipV="false" rot="0">
              <a:off x="8576" y="0"/>
              <a:ext cx="606705" cy="536322"/>
            </a:xfrm>
            <a:custGeom>
              <a:avLst/>
              <a:gdLst/>
              <a:ahLst/>
              <a:cxnLst/>
              <a:rect r="r" b="b" t="t" l="l"/>
              <a:pathLst>
                <a:path h="536322" w="606705">
                  <a:moveTo>
                    <a:pt x="225934" y="0"/>
                  </a:moveTo>
                  <a:lnTo>
                    <a:pt x="583972" y="0"/>
                  </a:lnTo>
                  <a:cubicBezTo>
                    <a:pt x="591075" y="0"/>
                    <a:pt x="597726" y="3490"/>
                    <a:pt x="601762" y="9335"/>
                  </a:cubicBezTo>
                  <a:cubicBezTo>
                    <a:pt x="605799" y="15181"/>
                    <a:pt x="606706" y="22636"/>
                    <a:pt x="604189" y="29279"/>
                  </a:cubicBezTo>
                  <a:lnTo>
                    <a:pt x="423175" y="507043"/>
                  </a:lnTo>
                  <a:cubicBezTo>
                    <a:pt x="416498" y="524666"/>
                    <a:pt x="399617" y="536322"/>
                    <a:pt x="380772" y="536322"/>
                  </a:cubicBezTo>
                  <a:lnTo>
                    <a:pt x="22734" y="536322"/>
                  </a:lnTo>
                  <a:cubicBezTo>
                    <a:pt x="15631" y="536322"/>
                    <a:pt x="8980" y="532832"/>
                    <a:pt x="4944" y="526987"/>
                  </a:cubicBezTo>
                  <a:cubicBezTo>
                    <a:pt x="908" y="521141"/>
                    <a:pt x="0" y="513686"/>
                    <a:pt x="2517" y="507043"/>
                  </a:cubicBezTo>
                  <a:lnTo>
                    <a:pt x="183531" y="29279"/>
                  </a:lnTo>
                  <a:cubicBezTo>
                    <a:pt x="190208" y="11656"/>
                    <a:pt x="207089" y="0"/>
                    <a:pt x="225934" y="0"/>
                  </a:cubicBezTo>
                  <a:close/>
                </a:path>
              </a:pathLst>
            </a:custGeom>
            <a:solidFill>
              <a:srgbClr val="FFFFFF"/>
            </a:solidFill>
          </p:spPr>
        </p:sp>
        <p:sp>
          <p:nvSpPr>
            <p:cNvPr name="TextBox 11" id="11"/>
            <p:cNvSpPr txBox="true"/>
            <p:nvPr/>
          </p:nvSpPr>
          <p:spPr>
            <a:xfrm>
              <a:off x="101600" y="-38100"/>
              <a:ext cx="420658" cy="57442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9138214" y="1321100"/>
            <a:ext cx="8947109" cy="8182857"/>
            <a:chOff x="0" y="0"/>
            <a:chExt cx="8961184" cy="8195729"/>
          </a:xfrm>
        </p:grpSpPr>
        <p:sp>
          <p:nvSpPr>
            <p:cNvPr name="Freeform 13" id="13"/>
            <p:cNvSpPr/>
            <p:nvPr/>
          </p:nvSpPr>
          <p:spPr>
            <a:xfrm flipH="false" flipV="false" rot="0">
              <a:off x="0" y="0"/>
              <a:ext cx="9021699" cy="8195691"/>
            </a:xfrm>
            <a:custGeom>
              <a:avLst/>
              <a:gdLst/>
              <a:ahLst/>
              <a:cxnLst/>
              <a:rect r="r" b="b" t="t" l="l"/>
              <a:pathLst>
                <a:path h="8195691" w="9021699">
                  <a:moveTo>
                    <a:pt x="3228213" y="0"/>
                  </a:moveTo>
                  <a:cubicBezTo>
                    <a:pt x="3088132" y="0"/>
                    <a:pt x="2962402" y="86360"/>
                    <a:pt x="2912110" y="217170"/>
                  </a:cubicBezTo>
                  <a:lnTo>
                    <a:pt x="22860" y="7735570"/>
                  </a:lnTo>
                  <a:cubicBezTo>
                    <a:pt x="7239" y="7776083"/>
                    <a:pt x="0" y="7817104"/>
                    <a:pt x="0" y="7857109"/>
                  </a:cubicBezTo>
                  <a:lnTo>
                    <a:pt x="0" y="7857490"/>
                  </a:lnTo>
                  <a:lnTo>
                    <a:pt x="0" y="7857490"/>
                  </a:lnTo>
                  <a:cubicBezTo>
                    <a:pt x="127" y="8036687"/>
                    <a:pt x="144907" y="8195691"/>
                    <a:pt x="338963" y="8195691"/>
                  </a:cubicBezTo>
                  <a:lnTo>
                    <a:pt x="5841619" y="8195691"/>
                  </a:lnTo>
                  <a:cubicBezTo>
                    <a:pt x="5983351" y="8195691"/>
                    <a:pt x="6110097" y="8107426"/>
                    <a:pt x="6159246" y="7974457"/>
                  </a:cubicBezTo>
                  <a:lnTo>
                    <a:pt x="8939785" y="456057"/>
                  </a:lnTo>
                  <a:cubicBezTo>
                    <a:pt x="9021699" y="234950"/>
                    <a:pt x="8858123" y="0"/>
                    <a:pt x="8622284" y="0"/>
                  </a:cubicBezTo>
                  <a:close/>
                </a:path>
              </a:pathLst>
            </a:custGeom>
            <a:blipFill>
              <a:blip r:embed="rId3"/>
              <a:stretch>
                <a:fillRect l="-18593" t="0" r="-18593" b="0"/>
              </a:stretch>
            </a:blipFill>
          </p:spPr>
        </p:sp>
      </p:grpSp>
      <p:grpSp>
        <p:nvGrpSpPr>
          <p:cNvPr name="Group 14" id="14"/>
          <p:cNvGrpSpPr/>
          <p:nvPr/>
        </p:nvGrpSpPr>
        <p:grpSpPr>
          <a:xfrm rot="0">
            <a:off x="-4039726" y="9210675"/>
            <a:ext cx="9720507" cy="2331293"/>
            <a:chOff x="0" y="0"/>
            <a:chExt cx="2196678" cy="526835"/>
          </a:xfrm>
        </p:grpSpPr>
        <p:sp>
          <p:nvSpPr>
            <p:cNvPr name="Freeform 15" id="15"/>
            <p:cNvSpPr/>
            <p:nvPr/>
          </p:nvSpPr>
          <p:spPr>
            <a:xfrm flipH="false" flipV="false" rot="0">
              <a:off x="6654" y="0"/>
              <a:ext cx="2183370" cy="526835"/>
            </a:xfrm>
            <a:custGeom>
              <a:avLst/>
              <a:gdLst/>
              <a:ahLst/>
              <a:cxnLst/>
              <a:rect r="r" b="b" t="t" l="l"/>
              <a:pathLst>
                <a:path h="526835" w="2183370">
                  <a:moveTo>
                    <a:pt x="220440" y="0"/>
                  </a:moveTo>
                  <a:lnTo>
                    <a:pt x="2166130" y="0"/>
                  </a:lnTo>
                  <a:cubicBezTo>
                    <a:pt x="2171534" y="0"/>
                    <a:pt x="2176591" y="2663"/>
                    <a:pt x="2179648" y="7119"/>
                  </a:cubicBezTo>
                  <a:cubicBezTo>
                    <a:pt x="2182705" y="11575"/>
                    <a:pt x="2183370" y="17251"/>
                    <a:pt x="2181425" y="22293"/>
                  </a:cubicBezTo>
                  <a:lnTo>
                    <a:pt x="1995422" y="504542"/>
                  </a:lnTo>
                  <a:cubicBezTo>
                    <a:pt x="1990241" y="517975"/>
                    <a:pt x="1977328" y="526835"/>
                    <a:pt x="1962930" y="526835"/>
                  </a:cubicBezTo>
                  <a:lnTo>
                    <a:pt x="17240" y="526835"/>
                  </a:lnTo>
                  <a:cubicBezTo>
                    <a:pt x="11836" y="526835"/>
                    <a:pt x="6779" y="524172"/>
                    <a:pt x="3722" y="519716"/>
                  </a:cubicBezTo>
                  <a:cubicBezTo>
                    <a:pt x="665" y="515260"/>
                    <a:pt x="0" y="509584"/>
                    <a:pt x="1944" y="504542"/>
                  </a:cubicBezTo>
                  <a:lnTo>
                    <a:pt x="187948" y="22293"/>
                  </a:lnTo>
                  <a:cubicBezTo>
                    <a:pt x="193129" y="8860"/>
                    <a:pt x="206042" y="0"/>
                    <a:pt x="220440" y="0"/>
                  </a:cubicBezTo>
                  <a:close/>
                </a:path>
              </a:pathLst>
            </a:custGeom>
            <a:solidFill>
              <a:srgbClr val="000000"/>
            </a:solidFill>
          </p:spPr>
        </p:sp>
        <p:sp>
          <p:nvSpPr>
            <p:cNvPr name="TextBox 16" id="16"/>
            <p:cNvSpPr txBox="true"/>
            <p:nvPr/>
          </p:nvSpPr>
          <p:spPr>
            <a:xfrm>
              <a:off x="101600" y="-38100"/>
              <a:ext cx="1993478"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79689" y="8312601"/>
            <a:ext cx="10992936" cy="907599"/>
            <a:chOff x="0" y="0"/>
            <a:chExt cx="6381077" cy="526835"/>
          </a:xfrm>
        </p:grpSpPr>
        <p:sp>
          <p:nvSpPr>
            <p:cNvPr name="Freeform 18" id="18"/>
            <p:cNvSpPr/>
            <p:nvPr/>
          </p:nvSpPr>
          <p:spPr>
            <a:xfrm flipH="false" flipV="false" rot="0">
              <a:off x="5884" y="0"/>
              <a:ext cx="6369310" cy="526835"/>
            </a:xfrm>
            <a:custGeom>
              <a:avLst/>
              <a:gdLst/>
              <a:ahLst/>
              <a:cxnLst/>
              <a:rect r="r" b="b" t="t" l="l"/>
              <a:pathLst>
                <a:path h="526835" w="6369310">
                  <a:moveTo>
                    <a:pt x="218444" y="0"/>
                  </a:moveTo>
                  <a:lnTo>
                    <a:pt x="6354065" y="0"/>
                  </a:lnTo>
                  <a:cubicBezTo>
                    <a:pt x="6358843" y="0"/>
                    <a:pt x="6363314" y="2355"/>
                    <a:pt x="6366018" y="6295"/>
                  </a:cubicBezTo>
                  <a:cubicBezTo>
                    <a:pt x="6368721" y="10235"/>
                    <a:pt x="6369309" y="15254"/>
                    <a:pt x="6367590" y="19712"/>
                  </a:cubicBezTo>
                  <a:lnTo>
                    <a:pt x="6179596" y="507122"/>
                  </a:lnTo>
                  <a:cubicBezTo>
                    <a:pt x="6175014" y="519000"/>
                    <a:pt x="6163596" y="526835"/>
                    <a:pt x="6150865" y="526835"/>
                  </a:cubicBezTo>
                  <a:lnTo>
                    <a:pt x="15244" y="526835"/>
                  </a:lnTo>
                  <a:cubicBezTo>
                    <a:pt x="10466" y="526835"/>
                    <a:pt x="5994" y="524480"/>
                    <a:pt x="3291" y="520540"/>
                  </a:cubicBezTo>
                  <a:cubicBezTo>
                    <a:pt x="588" y="516600"/>
                    <a:pt x="0" y="511580"/>
                    <a:pt x="1719" y="507122"/>
                  </a:cubicBezTo>
                  <a:lnTo>
                    <a:pt x="189713" y="19712"/>
                  </a:lnTo>
                  <a:cubicBezTo>
                    <a:pt x="194294" y="7834"/>
                    <a:pt x="205713" y="0"/>
                    <a:pt x="218444" y="0"/>
                  </a:cubicBezTo>
                  <a:close/>
                </a:path>
              </a:pathLst>
            </a:custGeom>
            <a:solidFill>
              <a:srgbClr val="F27C22"/>
            </a:solidFill>
          </p:spPr>
        </p:sp>
        <p:sp>
          <p:nvSpPr>
            <p:cNvPr name="TextBox 19" id="19"/>
            <p:cNvSpPr txBox="true"/>
            <p:nvPr/>
          </p:nvSpPr>
          <p:spPr>
            <a:xfrm>
              <a:off x="101600" y="-38100"/>
              <a:ext cx="6177877" cy="564935"/>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028700" y="8465453"/>
            <a:ext cx="526373" cy="526373"/>
          </a:xfrm>
          <a:custGeom>
            <a:avLst/>
            <a:gdLst/>
            <a:ahLst/>
            <a:cxnLst/>
            <a:rect r="r" b="b" t="t" l="l"/>
            <a:pathLst>
              <a:path h="526373" w="526373">
                <a:moveTo>
                  <a:pt x="0" y="0"/>
                </a:moveTo>
                <a:lnTo>
                  <a:pt x="526373" y="0"/>
                </a:lnTo>
                <a:lnTo>
                  <a:pt x="526373" y="526373"/>
                </a:lnTo>
                <a:lnTo>
                  <a:pt x="0" y="526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805181" y="8512400"/>
            <a:ext cx="4550279" cy="441325"/>
          </a:xfrm>
          <a:prstGeom prst="rect">
            <a:avLst/>
          </a:prstGeom>
        </p:spPr>
        <p:txBody>
          <a:bodyPr anchor="t" rtlCol="false" tIns="0" lIns="0" bIns="0" rIns="0">
            <a:spAutoFit/>
          </a:bodyPr>
          <a:lstStyle/>
          <a:p>
            <a:pPr>
              <a:lnSpc>
                <a:spcPts val="3499"/>
              </a:lnSpc>
              <a:spcBef>
                <a:spcPct val="0"/>
              </a:spcBef>
            </a:pPr>
            <a:r>
              <a:rPr lang="en-US" sz="2499" u="sng">
                <a:solidFill>
                  <a:srgbClr val="000000"/>
                </a:solidFill>
                <a:latin typeface="Poppins"/>
                <a:hlinkClick r:id="rId6" tooltip="http://nardossolomon.com"/>
              </a:rPr>
              <a:t>nardossolomon.com</a:t>
            </a:r>
          </a:p>
        </p:txBody>
      </p:sp>
      <p:sp>
        <p:nvSpPr>
          <p:cNvPr name="TextBox 22" id="22"/>
          <p:cNvSpPr txBox="true"/>
          <p:nvPr/>
        </p:nvSpPr>
        <p:spPr>
          <a:xfrm rot="0">
            <a:off x="1028700" y="1946275"/>
            <a:ext cx="9379881" cy="4092686"/>
          </a:xfrm>
          <a:prstGeom prst="rect">
            <a:avLst/>
          </a:prstGeom>
        </p:spPr>
        <p:txBody>
          <a:bodyPr anchor="t" rtlCol="false" tIns="0" lIns="0" bIns="0" rIns="0">
            <a:spAutoFit/>
          </a:bodyPr>
          <a:lstStyle/>
          <a:p>
            <a:pPr>
              <a:lnSpc>
                <a:spcPts val="15231"/>
              </a:lnSpc>
            </a:pPr>
            <a:r>
              <a:rPr lang="en-US" sz="15231">
                <a:solidFill>
                  <a:srgbClr val="000000"/>
                </a:solidFill>
                <a:latin typeface="Poppins Bold"/>
              </a:rPr>
              <a:t>THANK YOU</a:t>
            </a:r>
          </a:p>
        </p:txBody>
      </p:sp>
      <p:sp>
        <p:nvSpPr>
          <p:cNvPr name="TextBox 23" id="23"/>
          <p:cNvSpPr txBox="true"/>
          <p:nvPr/>
        </p:nvSpPr>
        <p:spPr>
          <a:xfrm rot="0">
            <a:off x="1028700" y="5915136"/>
            <a:ext cx="7457762" cy="650972"/>
          </a:xfrm>
          <a:prstGeom prst="rect">
            <a:avLst/>
          </a:prstGeom>
        </p:spPr>
        <p:txBody>
          <a:bodyPr anchor="t" rtlCol="false" tIns="0" lIns="0" bIns="0" rIns="0">
            <a:spAutoFit/>
          </a:bodyPr>
          <a:lstStyle/>
          <a:p>
            <a:pPr>
              <a:lnSpc>
                <a:spcPts val="5047"/>
              </a:lnSpc>
              <a:spcBef>
                <a:spcPct val="0"/>
              </a:spcBef>
            </a:pPr>
            <a:r>
              <a:rPr lang="en-US" sz="3605" spc="540">
                <a:solidFill>
                  <a:srgbClr val="000000"/>
                </a:solidFill>
                <a:latin typeface="Poppins"/>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694061"/>
            <a:ext cx="10382535" cy="9017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Poppins Bold"/>
              </a:rPr>
              <a:t>Financial Wisdom</a:t>
            </a:r>
          </a:p>
        </p:txBody>
      </p:sp>
      <p:sp>
        <p:nvSpPr>
          <p:cNvPr name="TextBox 3" id="3"/>
          <p:cNvSpPr txBox="true"/>
          <p:nvPr/>
        </p:nvSpPr>
        <p:spPr>
          <a:xfrm rot="0">
            <a:off x="1028700" y="4860699"/>
            <a:ext cx="8332408" cy="410527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Notably, households with higher incomes often bear larger credit card debts. For example, those in the 90th to 100th income percentile carry an average debt of $12,600—over three times the debt of the lowest income bracket (less than the 20th percentile) with an average of $3,800 (Source: Doug Milnes, CFA, 2022 "Average Credit Card Debt in America"). Explore the nuances of credit dynamics for informed financial decision-making.</a:t>
            </a:r>
          </a:p>
          <a:p>
            <a:pPr algn="just">
              <a:lnSpc>
                <a:spcPts val="2999"/>
              </a:lnSpc>
            </a:pPr>
          </a:p>
          <a:p>
            <a:pPr algn="just">
              <a:lnSpc>
                <a:spcPts val="2999"/>
              </a:lnSpc>
            </a:pPr>
          </a:p>
        </p:txBody>
      </p:sp>
      <p:grpSp>
        <p:nvGrpSpPr>
          <p:cNvPr name="Group 4" id="4"/>
          <p:cNvGrpSpPr/>
          <p:nvPr/>
        </p:nvGrpSpPr>
        <p:grpSpPr>
          <a:xfrm rot="0">
            <a:off x="8562955" y="5213692"/>
            <a:ext cx="19164341" cy="5253037"/>
            <a:chOff x="0" y="0"/>
            <a:chExt cx="1922019" cy="526835"/>
          </a:xfrm>
        </p:grpSpPr>
        <p:sp>
          <p:nvSpPr>
            <p:cNvPr name="Freeform 5" id="5"/>
            <p:cNvSpPr/>
            <p:nvPr/>
          </p:nvSpPr>
          <p:spPr>
            <a:xfrm flipH="false" flipV="false" rot="0">
              <a:off x="5062" y="0"/>
              <a:ext cx="1911895" cy="526835"/>
            </a:xfrm>
            <a:custGeom>
              <a:avLst/>
              <a:gdLst/>
              <a:ahLst/>
              <a:cxnLst/>
              <a:rect r="r" b="b" t="t" l="l"/>
              <a:pathLst>
                <a:path h="526835" w="1911895">
                  <a:moveTo>
                    <a:pt x="216317" y="0"/>
                  </a:moveTo>
                  <a:lnTo>
                    <a:pt x="1898778" y="0"/>
                  </a:lnTo>
                  <a:cubicBezTo>
                    <a:pt x="1902890" y="0"/>
                    <a:pt x="1906737" y="2026"/>
                    <a:pt x="1909063" y="5416"/>
                  </a:cubicBezTo>
                  <a:cubicBezTo>
                    <a:pt x="1911389" y="8806"/>
                    <a:pt x="1911895" y="13125"/>
                    <a:pt x="1910415" y="16961"/>
                  </a:cubicBezTo>
                  <a:lnTo>
                    <a:pt x="1720299" y="509874"/>
                  </a:lnTo>
                  <a:cubicBezTo>
                    <a:pt x="1716357" y="520094"/>
                    <a:pt x="1706533" y="526835"/>
                    <a:pt x="1695578" y="526835"/>
                  </a:cubicBezTo>
                  <a:lnTo>
                    <a:pt x="13117" y="526835"/>
                  </a:lnTo>
                  <a:cubicBezTo>
                    <a:pt x="9006" y="526835"/>
                    <a:pt x="5158" y="524809"/>
                    <a:pt x="2832" y="521418"/>
                  </a:cubicBezTo>
                  <a:cubicBezTo>
                    <a:pt x="506" y="518028"/>
                    <a:pt x="0" y="513710"/>
                    <a:pt x="1480" y="509874"/>
                  </a:cubicBezTo>
                  <a:lnTo>
                    <a:pt x="191596" y="16961"/>
                  </a:lnTo>
                  <a:cubicBezTo>
                    <a:pt x="195538" y="6741"/>
                    <a:pt x="205363" y="0"/>
                    <a:pt x="216317" y="0"/>
                  </a:cubicBezTo>
                  <a:close/>
                </a:path>
              </a:pathLst>
            </a:custGeom>
            <a:solidFill>
              <a:srgbClr val="000000"/>
            </a:solidFill>
            <a:ln cap="rnd">
              <a:noFill/>
              <a:prstDash val="solid"/>
              <a:round/>
            </a:ln>
          </p:spPr>
        </p:sp>
        <p:sp>
          <p:nvSpPr>
            <p:cNvPr name="TextBox 6" id="6"/>
            <p:cNvSpPr txBox="true"/>
            <p:nvPr/>
          </p:nvSpPr>
          <p:spPr>
            <a:xfrm>
              <a:off x="101600" y="-38100"/>
              <a:ext cx="1718819"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361108" y="164686"/>
            <a:ext cx="11470363" cy="9489921"/>
            <a:chOff x="0" y="0"/>
            <a:chExt cx="627494" cy="519153"/>
          </a:xfrm>
        </p:grpSpPr>
        <p:sp>
          <p:nvSpPr>
            <p:cNvPr name="Freeform 8" id="8"/>
            <p:cNvSpPr/>
            <p:nvPr/>
          </p:nvSpPr>
          <p:spPr>
            <a:xfrm flipH="false" flipV="false" rot="0">
              <a:off x="11431" y="0"/>
              <a:ext cx="604632" cy="519153"/>
            </a:xfrm>
            <a:custGeom>
              <a:avLst/>
              <a:gdLst/>
              <a:ahLst/>
              <a:cxnLst/>
              <a:rect r="r" b="b" t="t" l="l"/>
              <a:pathLst>
                <a:path h="519153" w="604632">
                  <a:moveTo>
                    <a:pt x="232266" y="0"/>
                  </a:moveTo>
                  <a:lnTo>
                    <a:pt x="575566" y="0"/>
                  </a:lnTo>
                  <a:cubicBezTo>
                    <a:pt x="584701" y="0"/>
                    <a:pt x="593245" y="4513"/>
                    <a:pt x="598395" y="12058"/>
                  </a:cubicBezTo>
                  <a:cubicBezTo>
                    <a:pt x="603544" y="19603"/>
                    <a:pt x="604632" y="29205"/>
                    <a:pt x="601303" y="37711"/>
                  </a:cubicBezTo>
                  <a:lnTo>
                    <a:pt x="427624" y="481442"/>
                  </a:lnTo>
                  <a:cubicBezTo>
                    <a:pt x="418721" y="504187"/>
                    <a:pt x="396791" y="519153"/>
                    <a:pt x="372366" y="519153"/>
                  </a:cubicBezTo>
                  <a:lnTo>
                    <a:pt x="29066" y="519153"/>
                  </a:lnTo>
                  <a:cubicBezTo>
                    <a:pt x="19931" y="519153"/>
                    <a:pt x="11387" y="514640"/>
                    <a:pt x="6238" y="507095"/>
                  </a:cubicBezTo>
                  <a:cubicBezTo>
                    <a:pt x="1089" y="499550"/>
                    <a:pt x="0" y="489948"/>
                    <a:pt x="3329" y="481442"/>
                  </a:cubicBezTo>
                  <a:lnTo>
                    <a:pt x="177009" y="37711"/>
                  </a:lnTo>
                  <a:cubicBezTo>
                    <a:pt x="185911" y="14966"/>
                    <a:pt x="207841" y="0"/>
                    <a:pt x="232266" y="0"/>
                  </a:cubicBezTo>
                  <a:close/>
                </a:path>
              </a:pathLst>
            </a:custGeom>
            <a:solidFill>
              <a:srgbClr val="F27C22"/>
            </a:solidFill>
          </p:spPr>
        </p:sp>
        <p:sp>
          <p:nvSpPr>
            <p:cNvPr name="TextBox 9" id="9"/>
            <p:cNvSpPr txBox="true"/>
            <p:nvPr/>
          </p:nvSpPr>
          <p:spPr>
            <a:xfrm>
              <a:off x="101600" y="-38100"/>
              <a:ext cx="424294" cy="55725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951271" y="399269"/>
            <a:ext cx="10250250" cy="8960961"/>
            <a:chOff x="0" y="0"/>
            <a:chExt cx="627430" cy="548511"/>
          </a:xfrm>
        </p:grpSpPr>
        <p:sp>
          <p:nvSpPr>
            <p:cNvPr name="Freeform 11" id="11"/>
            <p:cNvSpPr/>
            <p:nvPr/>
          </p:nvSpPr>
          <p:spPr>
            <a:xfrm flipH="false" flipV="false" rot="0">
              <a:off x="8105" y="0"/>
              <a:ext cx="611221" cy="548511"/>
            </a:xfrm>
            <a:custGeom>
              <a:avLst/>
              <a:gdLst/>
              <a:ahLst/>
              <a:cxnLst/>
              <a:rect r="r" b="b" t="t" l="l"/>
              <a:pathLst>
                <a:path h="548511" w="611221">
                  <a:moveTo>
                    <a:pt x="225307" y="0"/>
                  </a:moveTo>
                  <a:lnTo>
                    <a:pt x="589114" y="0"/>
                  </a:lnTo>
                  <a:cubicBezTo>
                    <a:pt x="595995" y="0"/>
                    <a:pt x="602441" y="3367"/>
                    <a:pt x="606372" y="9015"/>
                  </a:cubicBezTo>
                  <a:cubicBezTo>
                    <a:pt x="610303" y="14663"/>
                    <a:pt x="611221" y="21877"/>
                    <a:pt x="608830" y="28330"/>
                  </a:cubicBezTo>
                  <a:lnTo>
                    <a:pt x="426621" y="520181"/>
                  </a:lnTo>
                  <a:cubicBezTo>
                    <a:pt x="420312" y="537209"/>
                    <a:pt x="404073" y="548511"/>
                    <a:pt x="385914" y="548511"/>
                  </a:cubicBezTo>
                  <a:lnTo>
                    <a:pt x="22107" y="548511"/>
                  </a:lnTo>
                  <a:cubicBezTo>
                    <a:pt x="15225" y="548511"/>
                    <a:pt x="8780" y="545144"/>
                    <a:pt x="4849" y="539496"/>
                  </a:cubicBezTo>
                  <a:cubicBezTo>
                    <a:pt x="918" y="533848"/>
                    <a:pt x="0" y="526634"/>
                    <a:pt x="2390" y="520181"/>
                  </a:cubicBezTo>
                  <a:lnTo>
                    <a:pt x="184600" y="28330"/>
                  </a:lnTo>
                  <a:cubicBezTo>
                    <a:pt x="190908" y="11302"/>
                    <a:pt x="207148" y="0"/>
                    <a:pt x="225307" y="0"/>
                  </a:cubicBezTo>
                  <a:close/>
                </a:path>
              </a:pathLst>
            </a:custGeom>
            <a:solidFill>
              <a:srgbClr val="FFFFFF"/>
            </a:solidFill>
          </p:spPr>
        </p:sp>
        <p:sp>
          <p:nvSpPr>
            <p:cNvPr name="TextBox 12" id="12"/>
            <p:cNvSpPr txBox="true"/>
            <p:nvPr/>
          </p:nvSpPr>
          <p:spPr>
            <a:xfrm>
              <a:off x="101600" y="-38100"/>
              <a:ext cx="424230" cy="58661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a:grpSpLocks noChangeAspect="true"/>
          </p:cNvGrpSpPr>
          <p:nvPr/>
        </p:nvGrpSpPr>
        <p:grpSpPr>
          <a:xfrm rot="0">
            <a:off x="10388555" y="627213"/>
            <a:ext cx="9342919" cy="8544857"/>
            <a:chOff x="0" y="0"/>
            <a:chExt cx="8961184" cy="8195729"/>
          </a:xfrm>
        </p:grpSpPr>
        <p:sp>
          <p:nvSpPr>
            <p:cNvPr name="Freeform 14" id="14"/>
            <p:cNvSpPr/>
            <p:nvPr/>
          </p:nvSpPr>
          <p:spPr>
            <a:xfrm flipH="false" flipV="false" rot="0">
              <a:off x="0" y="0"/>
              <a:ext cx="9021699" cy="8195691"/>
            </a:xfrm>
            <a:custGeom>
              <a:avLst/>
              <a:gdLst/>
              <a:ahLst/>
              <a:cxnLst/>
              <a:rect r="r" b="b" t="t" l="l"/>
              <a:pathLst>
                <a:path h="8195691" w="9021699">
                  <a:moveTo>
                    <a:pt x="3228213" y="0"/>
                  </a:moveTo>
                  <a:cubicBezTo>
                    <a:pt x="3088132" y="0"/>
                    <a:pt x="2962402" y="86360"/>
                    <a:pt x="2912110" y="217170"/>
                  </a:cubicBezTo>
                  <a:lnTo>
                    <a:pt x="22860" y="7735570"/>
                  </a:lnTo>
                  <a:cubicBezTo>
                    <a:pt x="7239" y="7776083"/>
                    <a:pt x="0" y="7817104"/>
                    <a:pt x="0" y="7857109"/>
                  </a:cubicBezTo>
                  <a:lnTo>
                    <a:pt x="0" y="7857490"/>
                  </a:lnTo>
                  <a:lnTo>
                    <a:pt x="0" y="7857490"/>
                  </a:lnTo>
                  <a:cubicBezTo>
                    <a:pt x="127" y="8036687"/>
                    <a:pt x="144907" y="8195691"/>
                    <a:pt x="338963" y="8195691"/>
                  </a:cubicBezTo>
                  <a:lnTo>
                    <a:pt x="5841619" y="8195691"/>
                  </a:lnTo>
                  <a:cubicBezTo>
                    <a:pt x="5983351" y="8195691"/>
                    <a:pt x="6110097" y="8107426"/>
                    <a:pt x="6159246" y="7974457"/>
                  </a:cubicBezTo>
                  <a:lnTo>
                    <a:pt x="8939785" y="456057"/>
                  </a:lnTo>
                  <a:cubicBezTo>
                    <a:pt x="9021699" y="234950"/>
                    <a:pt x="8858123" y="0"/>
                    <a:pt x="8622284" y="0"/>
                  </a:cubicBezTo>
                  <a:close/>
                </a:path>
              </a:pathLst>
            </a:custGeom>
            <a:blipFill>
              <a:blip r:embed="rId2"/>
              <a:stretch>
                <a:fillRect l="-20989" t="0" r="-20989" b="0"/>
              </a:stretch>
            </a:blipFill>
          </p:spPr>
        </p:sp>
      </p:grpSp>
      <p:sp>
        <p:nvSpPr>
          <p:cNvPr name="TextBox 15" id="15"/>
          <p:cNvSpPr txBox="true"/>
          <p:nvPr/>
        </p:nvSpPr>
        <p:spPr>
          <a:xfrm rot="0">
            <a:off x="1028700" y="2859332"/>
            <a:ext cx="8332408" cy="1876425"/>
          </a:xfrm>
          <a:prstGeom prst="rect">
            <a:avLst/>
          </a:prstGeom>
        </p:spPr>
        <p:txBody>
          <a:bodyPr anchor="t" rtlCol="false" tIns="0" lIns="0" bIns="0" rIns="0">
            <a:spAutoFit/>
          </a:bodyPr>
          <a:lstStyle/>
          <a:p>
            <a:pPr algn="just">
              <a:lnSpc>
                <a:spcPts val="2999"/>
              </a:lnSpc>
            </a:pPr>
            <a:r>
              <a:rPr lang="en-US" sz="2499">
                <a:solidFill>
                  <a:srgbClr val="000000"/>
                </a:solidFill>
                <a:latin typeface="Poppins"/>
              </a:rPr>
              <a:t>Understanding the impact of credit card debt is crucial for financial well-being. Minimizing debt ensures a top-tier credit score, unlocking cost savings on major expenses like mortgages and car loans.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805632" y="2748220"/>
            <a:ext cx="9408483" cy="2863667"/>
            <a:chOff x="0" y="0"/>
            <a:chExt cx="1730898" cy="526835"/>
          </a:xfrm>
        </p:grpSpPr>
        <p:sp>
          <p:nvSpPr>
            <p:cNvPr name="Freeform 3" id="3"/>
            <p:cNvSpPr/>
            <p:nvPr/>
          </p:nvSpPr>
          <p:spPr>
            <a:xfrm flipH="false" flipV="false" rot="0">
              <a:off x="6874" y="0"/>
              <a:ext cx="1717149" cy="526835"/>
            </a:xfrm>
            <a:custGeom>
              <a:avLst/>
              <a:gdLst/>
              <a:ahLst/>
              <a:cxnLst/>
              <a:rect r="r" b="b" t="t" l="l"/>
              <a:pathLst>
                <a:path h="526835" w="1717149">
                  <a:moveTo>
                    <a:pt x="221012" y="0"/>
                  </a:moveTo>
                  <a:lnTo>
                    <a:pt x="1699338" y="0"/>
                  </a:lnTo>
                  <a:cubicBezTo>
                    <a:pt x="1704921" y="0"/>
                    <a:pt x="1710145" y="2751"/>
                    <a:pt x="1713304" y="7355"/>
                  </a:cubicBezTo>
                  <a:cubicBezTo>
                    <a:pt x="1716463" y="11959"/>
                    <a:pt x="1717150" y="17823"/>
                    <a:pt x="1715140" y="23032"/>
                  </a:cubicBezTo>
                  <a:lnTo>
                    <a:pt x="1529707" y="503803"/>
                  </a:lnTo>
                  <a:cubicBezTo>
                    <a:pt x="1524355" y="517681"/>
                    <a:pt x="1511013" y="526835"/>
                    <a:pt x="1496138" y="526835"/>
                  </a:cubicBezTo>
                  <a:lnTo>
                    <a:pt x="17812" y="526835"/>
                  </a:lnTo>
                  <a:cubicBezTo>
                    <a:pt x="12229" y="526835"/>
                    <a:pt x="7005" y="524083"/>
                    <a:pt x="3846" y="519480"/>
                  </a:cubicBezTo>
                  <a:cubicBezTo>
                    <a:pt x="687" y="514876"/>
                    <a:pt x="0" y="509012"/>
                    <a:pt x="2010" y="503803"/>
                  </a:cubicBezTo>
                  <a:lnTo>
                    <a:pt x="187442" y="23032"/>
                  </a:lnTo>
                  <a:cubicBezTo>
                    <a:pt x="192795" y="9154"/>
                    <a:pt x="206137" y="0"/>
                    <a:pt x="221012" y="0"/>
                  </a:cubicBezTo>
                  <a:close/>
                </a:path>
              </a:pathLst>
            </a:custGeom>
            <a:solidFill>
              <a:srgbClr val="F27C22"/>
            </a:solidFill>
          </p:spPr>
        </p:sp>
        <p:sp>
          <p:nvSpPr>
            <p:cNvPr name="TextBox 4" id="4"/>
            <p:cNvSpPr txBox="true"/>
            <p:nvPr/>
          </p:nvSpPr>
          <p:spPr>
            <a:xfrm>
              <a:off x="101600" y="-38100"/>
              <a:ext cx="1527698"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650924" y="6168477"/>
            <a:ext cx="9408483" cy="2863667"/>
            <a:chOff x="0" y="0"/>
            <a:chExt cx="2002821" cy="609600"/>
          </a:xfrm>
        </p:grpSpPr>
        <p:sp>
          <p:nvSpPr>
            <p:cNvPr name="Freeform 6" id="6"/>
            <p:cNvSpPr/>
            <p:nvPr/>
          </p:nvSpPr>
          <p:spPr>
            <a:xfrm flipH="false" flipV="false" rot="0">
              <a:off x="5998" y="0"/>
              <a:ext cx="1990825" cy="609600"/>
            </a:xfrm>
            <a:custGeom>
              <a:avLst/>
              <a:gdLst/>
              <a:ahLst/>
              <a:cxnLst/>
              <a:rect r="r" b="b" t="t" l="l"/>
              <a:pathLst>
                <a:path h="609600" w="1990825">
                  <a:moveTo>
                    <a:pt x="1768937" y="0"/>
                  </a:moveTo>
                  <a:lnTo>
                    <a:pt x="18688" y="0"/>
                  </a:lnTo>
                  <a:cubicBezTo>
                    <a:pt x="12969" y="0"/>
                    <a:pt x="7598" y="2749"/>
                    <a:pt x="4254" y="7389"/>
                  </a:cubicBezTo>
                  <a:cubicBezTo>
                    <a:pt x="910" y="12029"/>
                    <a:pt x="0" y="17993"/>
                    <a:pt x="1808" y="23419"/>
                  </a:cubicBezTo>
                  <a:lnTo>
                    <a:pt x="189396" y="586181"/>
                  </a:lnTo>
                  <a:cubicBezTo>
                    <a:pt x="194058" y="600167"/>
                    <a:pt x="207146" y="609600"/>
                    <a:pt x="221888" y="609600"/>
                  </a:cubicBezTo>
                  <a:lnTo>
                    <a:pt x="1972137" y="609600"/>
                  </a:lnTo>
                  <a:cubicBezTo>
                    <a:pt x="1977856" y="609600"/>
                    <a:pt x="1983227" y="606851"/>
                    <a:pt x="1986571" y="602211"/>
                  </a:cubicBezTo>
                  <a:cubicBezTo>
                    <a:pt x="1989915" y="597571"/>
                    <a:pt x="1990825" y="591607"/>
                    <a:pt x="1989016" y="586181"/>
                  </a:cubicBezTo>
                  <a:lnTo>
                    <a:pt x="1801429" y="23419"/>
                  </a:lnTo>
                  <a:cubicBezTo>
                    <a:pt x="1796767" y="9433"/>
                    <a:pt x="1783679" y="0"/>
                    <a:pt x="1768937" y="0"/>
                  </a:cubicBezTo>
                  <a:close/>
                </a:path>
              </a:pathLst>
            </a:custGeom>
            <a:solidFill>
              <a:srgbClr val="F27C22"/>
            </a:solidFill>
          </p:spPr>
        </p:sp>
        <p:sp>
          <p:nvSpPr>
            <p:cNvPr name="TextBox 7" id="7"/>
            <p:cNvSpPr txBox="true"/>
            <p:nvPr/>
          </p:nvSpPr>
          <p:spPr>
            <a:xfrm>
              <a:off x="101600" y="-38100"/>
              <a:ext cx="1799621"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215750" y="6784562"/>
            <a:ext cx="2043550" cy="1631498"/>
            <a:chOff x="0" y="0"/>
            <a:chExt cx="659892" cy="526835"/>
          </a:xfrm>
        </p:grpSpPr>
        <p:sp>
          <p:nvSpPr>
            <p:cNvPr name="Freeform 9" id="9"/>
            <p:cNvSpPr/>
            <p:nvPr/>
          </p:nvSpPr>
          <p:spPr>
            <a:xfrm flipH="false" flipV="false" rot="0">
              <a:off x="31650" y="0"/>
              <a:ext cx="596593" cy="526835"/>
            </a:xfrm>
            <a:custGeom>
              <a:avLst/>
              <a:gdLst/>
              <a:ahLst/>
              <a:cxnLst/>
              <a:rect r="r" b="b" t="t" l="l"/>
              <a:pathLst>
                <a:path h="526835" w="596593">
                  <a:moveTo>
                    <a:pt x="285204" y="0"/>
                  </a:moveTo>
                  <a:lnTo>
                    <a:pt x="514589" y="0"/>
                  </a:lnTo>
                  <a:cubicBezTo>
                    <a:pt x="540293" y="0"/>
                    <a:pt x="564346" y="12667"/>
                    <a:pt x="578888" y="33862"/>
                  </a:cubicBezTo>
                  <a:cubicBezTo>
                    <a:pt x="593430" y="55058"/>
                    <a:pt x="596593" y="82058"/>
                    <a:pt x="587343" y="106040"/>
                  </a:cubicBezTo>
                  <a:lnTo>
                    <a:pt x="465942" y="420795"/>
                  </a:lnTo>
                  <a:cubicBezTo>
                    <a:pt x="441297" y="484691"/>
                    <a:pt x="379873" y="526835"/>
                    <a:pt x="311388" y="526835"/>
                  </a:cubicBezTo>
                  <a:lnTo>
                    <a:pt x="82004" y="526835"/>
                  </a:lnTo>
                  <a:cubicBezTo>
                    <a:pt x="56300" y="526835"/>
                    <a:pt x="32247" y="514167"/>
                    <a:pt x="17705" y="492972"/>
                  </a:cubicBezTo>
                  <a:cubicBezTo>
                    <a:pt x="3162" y="471777"/>
                    <a:pt x="0" y="444777"/>
                    <a:pt x="9250" y="420795"/>
                  </a:cubicBezTo>
                  <a:lnTo>
                    <a:pt x="130650" y="106040"/>
                  </a:lnTo>
                  <a:cubicBezTo>
                    <a:pt x="155295" y="42143"/>
                    <a:pt x="216719" y="0"/>
                    <a:pt x="285204" y="0"/>
                  </a:cubicBezTo>
                  <a:close/>
                </a:path>
              </a:pathLst>
            </a:custGeom>
            <a:solidFill>
              <a:srgbClr val="000000"/>
            </a:solidFill>
          </p:spPr>
        </p:sp>
        <p:sp>
          <p:nvSpPr>
            <p:cNvPr name="TextBox 10" id="10"/>
            <p:cNvSpPr txBox="true"/>
            <p:nvPr/>
          </p:nvSpPr>
          <p:spPr>
            <a:xfrm>
              <a:off x="101600" y="-38100"/>
              <a:ext cx="456692" cy="56493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3364305"/>
            <a:ext cx="2043550" cy="1631498"/>
            <a:chOff x="0" y="0"/>
            <a:chExt cx="763561" cy="609600"/>
          </a:xfrm>
        </p:grpSpPr>
        <p:sp>
          <p:nvSpPr>
            <p:cNvPr name="Freeform 12" id="12"/>
            <p:cNvSpPr/>
            <p:nvPr/>
          </p:nvSpPr>
          <p:spPr>
            <a:xfrm flipH="false" flipV="false" rot="0">
              <a:off x="27614" y="0"/>
              <a:ext cx="708334" cy="609600"/>
            </a:xfrm>
            <a:custGeom>
              <a:avLst/>
              <a:gdLst/>
              <a:ahLst/>
              <a:cxnLst/>
              <a:rect r="r" b="b" t="t" l="l"/>
              <a:pathLst>
                <a:path h="609600" w="708334">
                  <a:moveTo>
                    <a:pt x="419093" y="0"/>
                  </a:moveTo>
                  <a:lnTo>
                    <a:pt x="86040" y="0"/>
                  </a:lnTo>
                  <a:cubicBezTo>
                    <a:pt x="59708" y="0"/>
                    <a:pt x="34982" y="12658"/>
                    <a:pt x="19585" y="34019"/>
                  </a:cubicBezTo>
                  <a:cubicBezTo>
                    <a:pt x="4189" y="55381"/>
                    <a:pt x="0" y="82841"/>
                    <a:pt x="8327" y="107822"/>
                  </a:cubicBezTo>
                  <a:lnTo>
                    <a:pt x="139645" y="501778"/>
                  </a:lnTo>
                  <a:cubicBezTo>
                    <a:pt x="161109" y="566168"/>
                    <a:pt x="221367" y="609600"/>
                    <a:pt x="289240" y="609600"/>
                  </a:cubicBezTo>
                  <a:lnTo>
                    <a:pt x="622293" y="609600"/>
                  </a:lnTo>
                  <a:cubicBezTo>
                    <a:pt x="648625" y="609600"/>
                    <a:pt x="673351" y="596942"/>
                    <a:pt x="688748" y="575581"/>
                  </a:cubicBezTo>
                  <a:cubicBezTo>
                    <a:pt x="704144" y="554219"/>
                    <a:pt x="708333" y="526759"/>
                    <a:pt x="700007" y="501778"/>
                  </a:cubicBezTo>
                  <a:lnTo>
                    <a:pt x="568688" y="107822"/>
                  </a:lnTo>
                  <a:cubicBezTo>
                    <a:pt x="547224" y="43432"/>
                    <a:pt x="486966" y="0"/>
                    <a:pt x="419093" y="0"/>
                  </a:cubicBezTo>
                  <a:close/>
                </a:path>
              </a:pathLst>
            </a:custGeom>
            <a:solidFill>
              <a:srgbClr val="000000"/>
            </a:solidFill>
          </p:spPr>
        </p:sp>
        <p:sp>
          <p:nvSpPr>
            <p:cNvPr name="TextBox 13" id="13"/>
            <p:cNvSpPr txBox="true"/>
            <p:nvPr/>
          </p:nvSpPr>
          <p:spPr>
            <a:xfrm>
              <a:off x="101600" y="-38100"/>
              <a:ext cx="560361"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885825"/>
            <a:ext cx="10477621" cy="9017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Poppins Bold"/>
              </a:rPr>
              <a:t>Hypotheses</a:t>
            </a:r>
          </a:p>
        </p:txBody>
      </p:sp>
      <p:sp>
        <p:nvSpPr>
          <p:cNvPr name="TextBox 15" id="15"/>
          <p:cNvSpPr txBox="true"/>
          <p:nvPr/>
        </p:nvSpPr>
        <p:spPr>
          <a:xfrm rot="-532742">
            <a:off x="1671833" y="3675784"/>
            <a:ext cx="741376" cy="709781"/>
          </a:xfrm>
          <a:prstGeom prst="rect">
            <a:avLst/>
          </a:prstGeom>
        </p:spPr>
        <p:txBody>
          <a:bodyPr anchor="t" rtlCol="false" tIns="0" lIns="0" bIns="0" rIns="0">
            <a:spAutoFit/>
          </a:bodyPr>
          <a:lstStyle/>
          <a:p>
            <a:pPr>
              <a:lnSpc>
                <a:spcPts val="5503"/>
              </a:lnSpc>
              <a:spcBef>
                <a:spcPct val="0"/>
              </a:spcBef>
            </a:pPr>
            <a:r>
              <a:rPr lang="en-US" sz="3930">
                <a:solidFill>
                  <a:srgbClr val="F2F2F2"/>
                </a:solidFill>
                <a:latin typeface="Poppins Semi-Bold"/>
              </a:rPr>
              <a:t>H0</a:t>
            </a:r>
          </a:p>
        </p:txBody>
      </p:sp>
      <p:sp>
        <p:nvSpPr>
          <p:cNvPr name="TextBox 16" id="16"/>
          <p:cNvSpPr txBox="true"/>
          <p:nvPr/>
        </p:nvSpPr>
        <p:spPr>
          <a:xfrm rot="0">
            <a:off x="8861148" y="6742984"/>
            <a:ext cx="6118347" cy="1673076"/>
          </a:xfrm>
          <a:prstGeom prst="rect">
            <a:avLst/>
          </a:prstGeom>
        </p:spPr>
        <p:txBody>
          <a:bodyPr anchor="t" rtlCol="false" tIns="0" lIns="0" bIns="0" rIns="0">
            <a:spAutoFit/>
          </a:bodyPr>
          <a:lstStyle/>
          <a:p>
            <a:pPr algn="just">
              <a:lnSpc>
                <a:spcPts val="4383"/>
              </a:lnSpc>
              <a:spcBef>
                <a:spcPct val="0"/>
              </a:spcBef>
            </a:pPr>
            <a:r>
              <a:rPr lang="en-US" sz="3130">
                <a:solidFill>
                  <a:srgbClr val="000000"/>
                </a:solidFill>
                <a:latin typeface="Poppins Semi-Bold"/>
              </a:rPr>
              <a:t>A relationship exists between credit card debt and household income</a:t>
            </a:r>
          </a:p>
        </p:txBody>
      </p:sp>
      <p:sp>
        <p:nvSpPr>
          <p:cNvPr name="TextBox 17" id="17"/>
          <p:cNvSpPr txBox="true"/>
          <p:nvPr/>
        </p:nvSpPr>
        <p:spPr>
          <a:xfrm rot="816492">
            <a:off x="15879693" y="7189735"/>
            <a:ext cx="741376" cy="709781"/>
          </a:xfrm>
          <a:prstGeom prst="rect">
            <a:avLst/>
          </a:prstGeom>
        </p:spPr>
        <p:txBody>
          <a:bodyPr anchor="t" rtlCol="false" tIns="0" lIns="0" bIns="0" rIns="0">
            <a:spAutoFit/>
          </a:bodyPr>
          <a:lstStyle/>
          <a:p>
            <a:pPr>
              <a:lnSpc>
                <a:spcPts val="5503"/>
              </a:lnSpc>
              <a:spcBef>
                <a:spcPct val="0"/>
              </a:spcBef>
            </a:pPr>
            <a:r>
              <a:rPr lang="en-US" sz="3930">
                <a:solidFill>
                  <a:srgbClr val="F2F2F2"/>
                </a:solidFill>
                <a:latin typeface="Poppins Semi-Bold"/>
              </a:rPr>
              <a:t>H1</a:t>
            </a:r>
          </a:p>
        </p:txBody>
      </p:sp>
      <p:sp>
        <p:nvSpPr>
          <p:cNvPr name="TextBox 18" id="18"/>
          <p:cNvSpPr txBox="true"/>
          <p:nvPr/>
        </p:nvSpPr>
        <p:spPr>
          <a:xfrm rot="0">
            <a:off x="3072250" y="3203106"/>
            <a:ext cx="6496796" cy="1673076"/>
          </a:xfrm>
          <a:prstGeom prst="rect">
            <a:avLst/>
          </a:prstGeom>
        </p:spPr>
        <p:txBody>
          <a:bodyPr anchor="t" rtlCol="false" tIns="0" lIns="0" bIns="0" rIns="0">
            <a:spAutoFit/>
          </a:bodyPr>
          <a:lstStyle/>
          <a:p>
            <a:pPr algn="just">
              <a:lnSpc>
                <a:spcPts val="4383"/>
              </a:lnSpc>
              <a:spcBef>
                <a:spcPct val="0"/>
              </a:spcBef>
            </a:pPr>
            <a:r>
              <a:rPr lang="en-US" sz="3130">
                <a:solidFill>
                  <a:srgbClr val="000000"/>
                </a:solidFill>
                <a:latin typeface="Poppins Semi-Bold"/>
              </a:rPr>
              <a:t>No relationship between credit card debt and household income</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3721782"/>
            <a:ext cx="11285858" cy="701039"/>
          </a:xfrm>
          <a:prstGeom prst="rect">
            <a:avLst/>
          </a:prstGeom>
        </p:spPr>
        <p:txBody>
          <a:bodyPr anchor="t" rtlCol="false" tIns="0" lIns="0" bIns="0" rIns="0">
            <a:spAutoFit/>
          </a:bodyPr>
          <a:lstStyle/>
          <a:p>
            <a:pPr>
              <a:lnSpc>
                <a:spcPts val="5460"/>
              </a:lnSpc>
              <a:spcBef>
                <a:spcPct val="0"/>
              </a:spcBef>
            </a:pPr>
            <a:r>
              <a:rPr lang="en-US" sz="3900">
                <a:solidFill>
                  <a:srgbClr val="000000"/>
                </a:solidFill>
                <a:latin typeface="Poppins Bold"/>
              </a:rPr>
              <a:t>Dependent Variable:</a:t>
            </a:r>
            <a:r>
              <a:rPr lang="en-US" sz="3900">
                <a:solidFill>
                  <a:srgbClr val="000000"/>
                </a:solidFill>
                <a:latin typeface="Poppins"/>
              </a:rPr>
              <a:t> Credit Card Debt</a:t>
            </a:r>
          </a:p>
        </p:txBody>
      </p:sp>
      <p:sp>
        <p:nvSpPr>
          <p:cNvPr name="TextBox 9" id="9"/>
          <p:cNvSpPr txBox="true"/>
          <p:nvPr/>
        </p:nvSpPr>
        <p:spPr>
          <a:xfrm rot="0">
            <a:off x="829704" y="967309"/>
            <a:ext cx="16330098" cy="1253564"/>
          </a:xfrm>
          <a:prstGeom prst="rect">
            <a:avLst/>
          </a:prstGeom>
        </p:spPr>
        <p:txBody>
          <a:bodyPr anchor="t" rtlCol="false" tIns="0" lIns="0" bIns="0" rIns="0">
            <a:spAutoFit/>
          </a:bodyPr>
          <a:lstStyle/>
          <a:p>
            <a:pPr algn="ctr">
              <a:lnSpc>
                <a:spcPts val="4930"/>
              </a:lnSpc>
              <a:spcBef>
                <a:spcPct val="0"/>
              </a:spcBef>
            </a:pPr>
            <a:r>
              <a:rPr lang="en-US" sz="3522">
                <a:solidFill>
                  <a:srgbClr val="FFFFFF"/>
                </a:solidFill>
                <a:latin typeface="Poppins Medium Italics"/>
              </a:rPr>
              <a:t>Credit card company’s customer data with 4967 observations and 10 variables</a:t>
            </a:r>
          </a:p>
        </p:txBody>
      </p:sp>
      <p:sp>
        <p:nvSpPr>
          <p:cNvPr name="TextBox 10" id="10"/>
          <p:cNvSpPr txBox="true"/>
          <p:nvPr/>
        </p:nvSpPr>
        <p:spPr>
          <a:xfrm rot="0">
            <a:off x="1018524" y="5029200"/>
            <a:ext cx="16141278" cy="2072639"/>
          </a:xfrm>
          <a:prstGeom prst="rect">
            <a:avLst/>
          </a:prstGeom>
        </p:spPr>
        <p:txBody>
          <a:bodyPr anchor="t" rtlCol="false" tIns="0" lIns="0" bIns="0" rIns="0">
            <a:spAutoFit/>
          </a:bodyPr>
          <a:lstStyle/>
          <a:p>
            <a:pPr algn="just">
              <a:lnSpc>
                <a:spcPts val="5460"/>
              </a:lnSpc>
              <a:spcBef>
                <a:spcPct val="0"/>
              </a:spcBef>
            </a:pPr>
            <a:r>
              <a:rPr lang="en-US" sz="3900">
                <a:solidFill>
                  <a:srgbClr val="000000"/>
                </a:solidFill>
                <a:latin typeface="Poppins Bold"/>
              </a:rPr>
              <a:t>Independent Variables: </a:t>
            </a:r>
            <a:r>
              <a:rPr lang="en-US" sz="3900">
                <a:solidFill>
                  <a:srgbClr val="000000"/>
                </a:solidFill>
                <a:latin typeface="Poppins"/>
              </a:rPr>
              <a:t>Customer ID, Gender, Age, Education Years, Union Member, Employment Length, HHIncome, Debt To Income Ratio, Other Debt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495263" y="2421260"/>
            <a:ext cx="12719931" cy="7552459"/>
          </a:xfrm>
          <a:custGeom>
            <a:avLst/>
            <a:gdLst/>
            <a:ahLst/>
            <a:cxnLst/>
            <a:rect r="r" b="b" t="t" l="l"/>
            <a:pathLst>
              <a:path h="7552459" w="12719931">
                <a:moveTo>
                  <a:pt x="0" y="0"/>
                </a:moveTo>
                <a:lnTo>
                  <a:pt x="12719931" y="0"/>
                </a:lnTo>
                <a:lnTo>
                  <a:pt x="12719931" y="7552459"/>
                </a:lnTo>
                <a:lnTo>
                  <a:pt x="0" y="7552459"/>
                </a:lnTo>
                <a:lnTo>
                  <a:pt x="0" y="0"/>
                </a:lnTo>
                <a:close/>
              </a:path>
            </a:pathLst>
          </a:custGeom>
          <a:blipFill>
            <a:blip r:embed="rId2"/>
            <a:stretch>
              <a:fillRect l="0" t="0" r="0" b="0"/>
            </a:stretch>
          </a:blipFill>
        </p:spPr>
      </p:sp>
      <p:sp>
        <p:nvSpPr>
          <p:cNvPr name="TextBox 9" id="9"/>
          <p:cNvSpPr txBox="true"/>
          <p:nvPr/>
        </p:nvSpPr>
        <p:spPr>
          <a:xfrm rot="0">
            <a:off x="829704" y="846127"/>
            <a:ext cx="16330098" cy="910665"/>
          </a:xfrm>
          <a:prstGeom prst="rect">
            <a:avLst/>
          </a:prstGeom>
        </p:spPr>
        <p:txBody>
          <a:bodyPr anchor="t" rtlCol="false" tIns="0" lIns="0" bIns="0" rIns="0">
            <a:spAutoFit/>
          </a:bodyPr>
          <a:lstStyle/>
          <a:p>
            <a:pPr algn="ctr">
              <a:lnSpc>
                <a:spcPts val="7030"/>
              </a:lnSpc>
              <a:spcBef>
                <a:spcPct val="0"/>
              </a:spcBef>
            </a:pPr>
            <a:r>
              <a:rPr lang="en-US" sz="5022">
                <a:solidFill>
                  <a:srgbClr val="FFFFFF"/>
                </a:solidFill>
                <a:latin typeface="Poppins Medium Italics"/>
              </a:rPr>
              <a:t>DATA SUMMARY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51719" y="2452770"/>
            <a:ext cx="9257257" cy="7477766"/>
          </a:xfrm>
          <a:custGeom>
            <a:avLst/>
            <a:gdLst/>
            <a:ahLst/>
            <a:cxnLst/>
            <a:rect r="r" b="b" t="t" l="l"/>
            <a:pathLst>
              <a:path h="7477766" w="9257257">
                <a:moveTo>
                  <a:pt x="0" y="0"/>
                </a:moveTo>
                <a:lnTo>
                  <a:pt x="9257256" y="0"/>
                </a:lnTo>
                <a:lnTo>
                  <a:pt x="9257256" y="7477765"/>
                </a:lnTo>
                <a:lnTo>
                  <a:pt x="0" y="7477765"/>
                </a:lnTo>
                <a:lnTo>
                  <a:pt x="0" y="0"/>
                </a:lnTo>
                <a:close/>
              </a:path>
            </a:pathLst>
          </a:custGeom>
          <a:blipFill>
            <a:blip r:embed="rId2"/>
            <a:stretch>
              <a:fillRect l="0" t="-1438" r="0" b="-1438"/>
            </a:stretch>
          </a:blipFill>
        </p:spPr>
      </p:sp>
      <p:sp>
        <p:nvSpPr>
          <p:cNvPr name="TextBox 9" id="9"/>
          <p:cNvSpPr txBox="true"/>
          <p:nvPr/>
        </p:nvSpPr>
        <p:spPr>
          <a:xfrm rot="0">
            <a:off x="829704" y="846127"/>
            <a:ext cx="16330098" cy="1796490"/>
          </a:xfrm>
          <a:prstGeom prst="rect">
            <a:avLst/>
          </a:prstGeom>
        </p:spPr>
        <p:txBody>
          <a:bodyPr anchor="t" rtlCol="false" tIns="0" lIns="0" bIns="0" rIns="0">
            <a:spAutoFit/>
          </a:bodyPr>
          <a:lstStyle/>
          <a:p>
            <a:pPr algn="ctr">
              <a:lnSpc>
                <a:spcPts val="7030"/>
              </a:lnSpc>
            </a:pPr>
            <a:r>
              <a:rPr lang="en-US" sz="5022">
                <a:solidFill>
                  <a:srgbClr val="FFFFFF"/>
                </a:solidFill>
                <a:latin typeface="Poppins Medium Italics"/>
              </a:rPr>
              <a:t>Data Distribution</a:t>
            </a:r>
          </a:p>
          <a:p>
            <a:pPr algn="ctr">
              <a:lnSpc>
                <a:spcPts val="7030"/>
              </a:lnSpc>
              <a:spcBef>
                <a:spcPct val="0"/>
              </a:spcBef>
            </a:pPr>
          </a:p>
        </p:txBody>
      </p:sp>
      <p:sp>
        <p:nvSpPr>
          <p:cNvPr name="TextBox 10" id="10"/>
          <p:cNvSpPr txBox="true"/>
          <p:nvPr/>
        </p:nvSpPr>
        <p:spPr>
          <a:xfrm rot="0">
            <a:off x="10302040" y="4477067"/>
            <a:ext cx="7484644" cy="2066926"/>
          </a:xfrm>
          <a:prstGeom prst="rect">
            <a:avLst/>
          </a:prstGeom>
        </p:spPr>
        <p:txBody>
          <a:bodyPr anchor="t" rtlCol="false" tIns="0" lIns="0" bIns="0" rIns="0">
            <a:spAutoFit/>
          </a:bodyPr>
          <a:lstStyle/>
          <a:p>
            <a:pPr algn="just">
              <a:lnSpc>
                <a:spcPts val="4199"/>
              </a:lnSpc>
              <a:spcBef>
                <a:spcPct val="0"/>
              </a:spcBef>
            </a:pPr>
            <a:r>
              <a:rPr lang="en-US" sz="2999">
                <a:solidFill>
                  <a:srgbClr val="000000"/>
                </a:solidFill>
                <a:latin typeface="Canva Sans"/>
              </a:rPr>
              <a:t>skewed distributions in household income and credit card debt underscore the heterogeneity in financial profiles within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2642617"/>
            <a:ext cx="9236655" cy="5570880"/>
          </a:xfrm>
          <a:custGeom>
            <a:avLst/>
            <a:gdLst/>
            <a:ahLst/>
            <a:cxnLst/>
            <a:rect r="r" b="b" t="t" l="l"/>
            <a:pathLst>
              <a:path h="5570880" w="9236655">
                <a:moveTo>
                  <a:pt x="0" y="0"/>
                </a:moveTo>
                <a:lnTo>
                  <a:pt x="9236655" y="0"/>
                </a:lnTo>
                <a:lnTo>
                  <a:pt x="9236655" y="5570880"/>
                </a:lnTo>
                <a:lnTo>
                  <a:pt x="0" y="5570880"/>
                </a:lnTo>
                <a:lnTo>
                  <a:pt x="0" y="0"/>
                </a:lnTo>
                <a:close/>
              </a:path>
            </a:pathLst>
          </a:custGeom>
          <a:blipFill>
            <a:blip r:embed="rId2"/>
            <a:stretch>
              <a:fillRect l="-212" t="0" r="-212" b="0"/>
            </a:stretch>
          </a:blipFill>
        </p:spPr>
      </p:sp>
      <p:sp>
        <p:nvSpPr>
          <p:cNvPr name="Freeform 9" id="9"/>
          <p:cNvSpPr/>
          <p:nvPr/>
        </p:nvSpPr>
        <p:spPr>
          <a:xfrm flipH="false" flipV="false" rot="0">
            <a:off x="9144000" y="2642617"/>
            <a:ext cx="9144000" cy="5547340"/>
          </a:xfrm>
          <a:custGeom>
            <a:avLst/>
            <a:gdLst/>
            <a:ahLst/>
            <a:cxnLst/>
            <a:rect r="r" b="b" t="t" l="l"/>
            <a:pathLst>
              <a:path h="5547340" w="9144000">
                <a:moveTo>
                  <a:pt x="0" y="0"/>
                </a:moveTo>
                <a:lnTo>
                  <a:pt x="9144000" y="0"/>
                </a:lnTo>
                <a:lnTo>
                  <a:pt x="9144000" y="5547340"/>
                </a:lnTo>
                <a:lnTo>
                  <a:pt x="0" y="5547340"/>
                </a:lnTo>
                <a:lnTo>
                  <a:pt x="0" y="0"/>
                </a:lnTo>
                <a:close/>
              </a:path>
            </a:pathLst>
          </a:custGeom>
          <a:blipFill>
            <a:blip r:embed="rId3"/>
            <a:stretch>
              <a:fillRect l="0" t="0" r="-1013" b="0"/>
            </a:stretch>
          </a:blipFill>
        </p:spPr>
      </p:sp>
      <p:sp>
        <p:nvSpPr>
          <p:cNvPr name="TextBox 10" id="10"/>
          <p:cNvSpPr txBox="true"/>
          <p:nvPr/>
        </p:nvSpPr>
        <p:spPr>
          <a:xfrm rot="0">
            <a:off x="829704" y="846127"/>
            <a:ext cx="16330098" cy="1796490"/>
          </a:xfrm>
          <a:prstGeom prst="rect">
            <a:avLst/>
          </a:prstGeom>
        </p:spPr>
        <p:txBody>
          <a:bodyPr anchor="t" rtlCol="false" tIns="0" lIns="0" bIns="0" rIns="0">
            <a:spAutoFit/>
          </a:bodyPr>
          <a:lstStyle/>
          <a:p>
            <a:pPr algn="ctr">
              <a:lnSpc>
                <a:spcPts val="7030"/>
              </a:lnSpc>
            </a:pPr>
            <a:r>
              <a:rPr lang="en-US" sz="5022">
                <a:solidFill>
                  <a:srgbClr val="FFFFFF"/>
                </a:solidFill>
                <a:latin typeface="Poppins Medium Italics"/>
              </a:rPr>
              <a:t>GG PLOT</a:t>
            </a:r>
          </a:p>
          <a:p>
            <a:pPr algn="ctr">
              <a:lnSpc>
                <a:spcPts val="7030"/>
              </a:lnSpc>
              <a:spcBef>
                <a:spcPct val="0"/>
              </a:spcBef>
            </a:pPr>
          </a:p>
        </p:txBody>
      </p:sp>
      <p:sp>
        <p:nvSpPr>
          <p:cNvPr name="TextBox 11" id="11"/>
          <p:cNvSpPr txBox="true"/>
          <p:nvPr/>
        </p:nvSpPr>
        <p:spPr>
          <a:xfrm rot="0">
            <a:off x="453717" y="8435657"/>
            <a:ext cx="7662762" cy="1597661"/>
          </a:xfrm>
          <a:prstGeom prst="rect">
            <a:avLst/>
          </a:prstGeom>
        </p:spPr>
        <p:txBody>
          <a:bodyPr anchor="t" rtlCol="false" tIns="0" lIns="0" bIns="0" rIns="0">
            <a:spAutoFit/>
          </a:bodyPr>
          <a:lstStyle/>
          <a:p>
            <a:pPr algn="ctr">
              <a:lnSpc>
                <a:spcPts val="4339"/>
              </a:lnSpc>
            </a:pPr>
            <a:r>
              <a:rPr lang="en-US" sz="3099">
                <a:solidFill>
                  <a:srgbClr val="000000"/>
                </a:solidFill>
                <a:latin typeface="Canva Sans"/>
              </a:rPr>
              <a:t>Males and females are equally distributed in the data</a:t>
            </a:r>
          </a:p>
          <a:p>
            <a:pPr algn="ctr">
              <a:lnSpc>
                <a:spcPts val="4339"/>
              </a:lnSpc>
            </a:pPr>
          </a:p>
        </p:txBody>
      </p:sp>
      <p:sp>
        <p:nvSpPr>
          <p:cNvPr name="TextBox 12" id="12"/>
          <p:cNvSpPr txBox="true"/>
          <p:nvPr/>
        </p:nvSpPr>
        <p:spPr>
          <a:xfrm rot="0">
            <a:off x="10460464" y="8435657"/>
            <a:ext cx="6798836" cy="1597661"/>
          </a:xfrm>
          <a:prstGeom prst="rect">
            <a:avLst/>
          </a:prstGeom>
        </p:spPr>
        <p:txBody>
          <a:bodyPr anchor="t" rtlCol="false" tIns="0" lIns="0" bIns="0" rIns="0">
            <a:spAutoFit/>
          </a:bodyPr>
          <a:lstStyle/>
          <a:p>
            <a:pPr algn="ctr">
              <a:lnSpc>
                <a:spcPts val="4339"/>
              </a:lnSpc>
            </a:pPr>
            <a:r>
              <a:rPr lang="en-US" sz="3099">
                <a:solidFill>
                  <a:srgbClr val="000000"/>
                </a:solidFill>
                <a:latin typeface="Canva Sans"/>
              </a:rPr>
              <a:t>Most of the customers are not in any trade union</a:t>
            </a:r>
          </a:p>
          <a:p>
            <a:pPr algn="ctr">
              <a:lnSpc>
                <a:spcPts val="43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25489" y="4111806"/>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2"/>
            <a:stretch>
              <a:fillRect l="0" t="0" r="0" b="0"/>
            </a:stretch>
          </a:blipFill>
        </p:spPr>
      </p:sp>
      <p:sp>
        <p:nvSpPr>
          <p:cNvPr name="TextBox 9" id="9"/>
          <p:cNvSpPr txBox="true"/>
          <p:nvPr/>
        </p:nvSpPr>
        <p:spPr>
          <a:xfrm rot="0">
            <a:off x="829704" y="846127"/>
            <a:ext cx="16330098" cy="910665"/>
          </a:xfrm>
          <a:prstGeom prst="rect">
            <a:avLst/>
          </a:prstGeom>
        </p:spPr>
        <p:txBody>
          <a:bodyPr anchor="t" rtlCol="false" tIns="0" lIns="0" bIns="0" rIns="0">
            <a:spAutoFit/>
          </a:bodyPr>
          <a:lstStyle/>
          <a:p>
            <a:pPr algn="ctr">
              <a:lnSpc>
                <a:spcPts val="7030"/>
              </a:lnSpc>
              <a:spcBef>
                <a:spcPct val="0"/>
              </a:spcBef>
            </a:pPr>
            <a:r>
              <a:rPr lang="en-US" sz="5022">
                <a:solidFill>
                  <a:srgbClr val="FFFFFF"/>
                </a:solidFill>
                <a:latin typeface="Poppins Medium Italics"/>
              </a:rPr>
              <a:t>Outliers</a:t>
            </a:r>
          </a:p>
        </p:txBody>
      </p:sp>
      <p:sp>
        <p:nvSpPr>
          <p:cNvPr name="TextBox 10" id="10"/>
          <p:cNvSpPr txBox="true"/>
          <p:nvPr/>
        </p:nvSpPr>
        <p:spPr>
          <a:xfrm rot="0">
            <a:off x="1028700" y="2403673"/>
            <a:ext cx="16761933" cy="2197099"/>
          </a:xfrm>
          <a:prstGeom prst="rect">
            <a:avLst/>
          </a:prstGeom>
        </p:spPr>
        <p:txBody>
          <a:bodyPr anchor="t" rtlCol="false" tIns="0" lIns="0" bIns="0" rIns="0">
            <a:spAutoFit/>
          </a:bodyPr>
          <a:lstStyle/>
          <a:p>
            <a:pPr marL="885199" indent="-442599" lvl="1">
              <a:lnSpc>
                <a:spcPts val="5740"/>
              </a:lnSpc>
              <a:buFont typeface="Arial"/>
              <a:buChar char="•"/>
            </a:pPr>
            <a:r>
              <a:rPr lang="en-US" sz="4100">
                <a:solidFill>
                  <a:srgbClr val="000000"/>
                </a:solidFill>
                <a:latin typeface="Poppins"/>
              </a:rPr>
              <a:t>The data contains outliers We used the outcome variables  to remove the outliers.</a:t>
            </a:r>
          </a:p>
          <a:p>
            <a:pPr>
              <a:lnSpc>
                <a:spcPts val="57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6509"/>
            <a:ext cx="18784235" cy="1741296"/>
            <a:chOff x="0" y="0"/>
            <a:chExt cx="4947288" cy="458613"/>
          </a:xfrm>
        </p:grpSpPr>
        <p:sp>
          <p:nvSpPr>
            <p:cNvPr name="Freeform 3" id="3"/>
            <p:cNvSpPr/>
            <p:nvPr/>
          </p:nvSpPr>
          <p:spPr>
            <a:xfrm flipH="false" flipV="false" rot="0">
              <a:off x="0" y="0"/>
              <a:ext cx="4947288" cy="458613"/>
            </a:xfrm>
            <a:custGeom>
              <a:avLst/>
              <a:gdLst/>
              <a:ahLst/>
              <a:cxnLst/>
              <a:rect r="r" b="b" t="t" l="l"/>
              <a:pathLst>
                <a:path h="458613" w="4947288">
                  <a:moveTo>
                    <a:pt x="0" y="0"/>
                  </a:moveTo>
                  <a:lnTo>
                    <a:pt x="4947288" y="0"/>
                  </a:lnTo>
                  <a:lnTo>
                    <a:pt x="4947288" y="458613"/>
                  </a:lnTo>
                  <a:lnTo>
                    <a:pt x="0" y="458613"/>
                  </a:lnTo>
                  <a:close/>
                </a:path>
              </a:pathLst>
            </a:custGeom>
            <a:solidFill>
              <a:srgbClr val="F27C22"/>
            </a:solidFill>
          </p:spPr>
        </p:sp>
        <p:sp>
          <p:nvSpPr>
            <p:cNvPr name="TextBox 4" id="4"/>
            <p:cNvSpPr txBox="true"/>
            <p:nvPr/>
          </p:nvSpPr>
          <p:spPr>
            <a:xfrm>
              <a:off x="0" y="-38100"/>
              <a:ext cx="4947288" cy="4967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29704" y="632209"/>
            <a:ext cx="16429596" cy="1588665"/>
            <a:chOff x="0" y="0"/>
            <a:chExt cx="6915299" cy="668677"/>
          </a:xfrm>
        </p:grpSpPr>
        <p:sp>
          <p:nvSpPr>
            <p:cNvPr name="Freeform 6" id="6"/>
            <p:cNvSpPr/>
            <p:nvPr/>
          </p:nvSpPr>
          <p:spPr>
            <a:xfrm flipH="false" flipV="false" rot="0">
              <a:off x="1416" y="0"/>
              <a:ext cx="6912469" cy="668677"/>
            </a:xfrm>
            <a:custGeom>
              <a:avLst/>
              <a:gdLst/>
              <a:ahLst/>
              <a:cxnLst/>
              <a:rect r="r" b="b" t="t" l="l"/>
              <a:pathLst>
                <a:path h="668677" w="6912469">
                  <a:moveTo>
                    <a:pt x="6910213" y="340379"/>
                  </a:moveTo>
                  <a:lnTo>
                    <a:pt x="6714355" y="662637"/>
                  </a:lnTo>
                  <a:cubicBezTo>
                    <a:pt x="6712075" y="666388"/>
                    <a:pt x="6708004" y="668677"/>
                    <a:pt x="6703615" y="668677"/>
                  </a:cubicBezTo>
                  <a:lnTo>
                    <a:pt x="208852" y="668677"/>
                  </a:lnTo>
                  <a:cubicBezTo>
                    <a:pt x="204463" y="668677"/>
                    <a:pt x="200392" y="666388"/>
                    <a:pt x="198113" y="662637"/>
                  </a:cubicBezTo>
                  <a:lnTo>
                    <a:pt x="2255" y="340379"/>
                  </a:lnTo>
                  <a:cubicBezTo>
                    <a:pt x="0" y="336668"/>
                    <a:pt x="0" y="332009"/>
                    <a:pt x="2255" y="328298"/>
                  </a:cubicBezTo>
                  <a:lnTo>
                    <a:pt x="198113" y="6040"/>
                  </a:lnTo>
                  <a:cubicBezTo>
                    <a:pt x="200392" y="2290"/>
                    <a:pt x="204463" y="0"/>
                    <a:pt x="208852" y="0"/>
                  </a:cubicBezTo>
                  <a:lnTo>
                    <a:pt x="6703615" y="0"/>
                  </a:lnTo>
                  <a:cubicBezTo>
                    <a:pt x="6708004" y="0"/>
                    <a:pt x="6712075" y="2290"/>
                    <a:pt x="6714355" y="6040"/>
                  </a:cubicBezTo>
                  <a:lnTo>
                    <a:pt x="6910213" y="328298"/>
                  </a:lnTo>
                  <a:cubicBezTo>
                    <a:pt x="6912468" y="332009"/>
                    <a:pt x="6912468" y="336668"/>
                    <a:pt x="6910213" y="340379"/>
                  </a:cubicBezTo>
                  <a:close/>
                </a:path>
              </a:pathLst>
            </a:custGeom>
            <a:solidFill>
              <a:srgbClr val="000000"/>
            </a:solidFill>
            <a:ln cap="sq">
              <a:noFill/>
              <a:prstDash val="solid"/>
              <a:miter/>
            </a:ln>
          </p:spPr>
        </p:sp>
        <p:sp>
          <p:nvSpPr>
            <p:cNvPr name="TextBox 7" id="7"/>
            <p:cNvSpPr txBox="true"/>
            <p:nvPr/>
          </p:nvSpPr>
          <p:spPr>
            <a:xfrm>
              <a:off x="114300" y="-38100"/>
              <a:ext cx="6686699" cy="7067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890087" y="4111806"/>
            <a:ext cx="9236655" cy="5547340"/>
          </a:xfrm>
          <a:custGeom>
            <a:avLst/>
            <a:gdLst/>
            <a:ahLst/>
            <a:cxnLst/>
            <a:rect r="r" b="b" t="t" l="l"/>
            <a:pathLst>
              <a:path h="5547340" w="9236655">
                <a:moveTo>
                  <a:pt x="0" y="0"/>
                </a:moveTo>
                <a:lnTo>
                  <a:pt x="9236655" y="0"/>
                </a:lnTo>
                <a:lnTo>
                  <a:pt x="9236655" y="5547340"/>
                </a:lnTo>
                <a:lnTo>
                  <a:pt x="0" y="5547340"/>
                </a:lnTo>
                <a:lnTo>
                  <a:pt x="0" y="0"/>
                </a:lnTo>
                <a:close/>
              </a:path>
            </a:pathLst>
          </a:custGeom>
          <a:blipFill>
            <a:blip r:embed="rId2"/>
            <a:stretch>
              <a:fillRect l="0" t="0" r="0" b="0"/>
            </a:stretch>
          </a:blipFill>
        </p:spPr>
      </p:sp>
      <p:sp>
        <p:nvSpPr>
          <p:cNvPr name="TextBox 9" id="9"/>
          <p:cNvSpPr txBox="true"/>
          <p:nvPr/>
        </p:nvSpPr>
        <p:spPr>
          <a:xfrm rot="0">
            <a:off x="829704" y="846127"/>
            <a:ext cx="16330098" cy="910665"/>
          </a:xfrm>
          <a:prstGeom prst="rect">
            <a:avLst/>
          </a:prstGeom>
        </p:spPr>
        <p:txBody>
          <a:bodyPr anchor="t" rtlCol="false" tIns="0" lIns="0" bIns="0" rIns="0">
            <a:spAutoFit/>
          </a:bodyPr>
          <a:lstStyle/>
          <a:p>
            <a:pPr algn="ctr">
              <a:lnSpc>
                <a:spcPts val="7030"/>
              </a:lnSpc>
              <a:spcBef>
                <a:spcPct val="0"/>
              </a:spcBef>
            </a:pPr>
            <a:r>
              <a:rPr lang="en-US" sz="5022">
                <a:solidFill>
                  <a:srgbClr val="FFFFFF"/>
                </a:solidFill>
                <a:latin typeface="Poppins Medium Italics"/>
              </a:rPr>
              <a:t>Correlation</a:t>
            </a:r>
          </a:p>
        </p:txBody>
      </p:sp>
      <p:sp>
        <p:nvSpPr>
          <p:cNvPr name="TextBox 10" id="10"/>
          <p:cNvSpPr txBox="true"/>
          <p:nvPr/>
        </p:nvSpPr>
        <p:spPr>
          <a:xfrm rot="0">
            <a:off x="1028700" y="2413198"/>
            <a:ext cx="16761933" cy="2441573"/>
          </a:xfrm>
          <a:prstGeom prst="rect">
            <a:avLst/>
          </a:prstGeom>
        </p:spPr>
        <p:txBody>
          <a:bodyPr anchor="t" rtlCol="false" tIns="0" lIns="0" bIns="0" rIns="0">
            <a:spAutoFit/>
          </a:bodyPr>
          <a:lstStyle/>
          <a:p>
            <a:pPr marL="734072" indent="-367036" lvl="1">
              <a:lnSpc>
                <a:spcPts val="4760"/>
              </a:lnSpc>
              <a:buFont typeface="Arial"/>
              <a:buChar char="•"/>
            </a:pPr>
            <a:r>
              <a:rPr lang="en-US" sz="3400">
                <a:solidFill>
                  <a:srgbClr val="000000"/>
                </a:solidFill>
                <a:latin typeface="Poppins"/>
              </a:rPr>
              <a:t>Positive moderate correlation between credit debt and other debt.</a:t>
            </a:r>
          </a:p>
          <a:p>
            <a:pPr marL="734072" indent="-367036" lvl="1">
              <a:lnSpc>
                <a:spcPts val="4760"/>
              </a:lnSpc>
              <a:buFont typeface="Arial"/>
              <a:buChar char="•"/>
            </a:pPr>
            <a:r>
              <a:rPr lang="en-US" sz="3400">
                <a:solidFill>
                  <a:srgbClr val="000000"/>
                </a:solidFill>
                <a:latin typeface="Poppins"/>
              </a:rPr>
              <a:t>Positive moderate correlation between debt-to-income ratio and credit debt.</a:t>
            </a:r>
          </a:p>
          <a:p>
            <a:pPr>
              <a:lnSpc>
                <a:spcPts val="476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DAF1CD9RqL0</dc:identifier>
  <dcterms:modified xsi:type="dcterms:W3CDTF">2011-08-01T06:04:30Z</dcterms:modified>
  <cp:revision>1</cp:revision>
  <dc:title>Explore the intricate relationship between household income and credit card debt to optimize financial strategies and achieve fiscal goals.</dc:title>
</cp:coreProperties>
</file>